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300" r:id="rId5"/>
    <p:sldId id="304" r:id="rId6"/>
    <p:sldId id="301" r:id="rId7"/>
    <p:sldId id="305" r:id="rId8"/>
    <p:sldId id="264" r:id="rId9"/>
    <p:sldId id="307" r:id="rId10"/>
    <p:sldId id="306" r:id="rId11"/>
    <p:sldId id="308" r:id="rId12"/>
    <p:sldId id="265" r:id="rId13"/>
    <p:sldId id="311" r:id="rId14"/>
    <p:sldId id="309" r:id="rId15"/>
    <p:sldId id="310" r:id="rId16"/>
    <p:sldId id="269" r:id="rId17"/>
    <p:sldId id="312" r:id="rId18"/>
    <p:sldId id="313" r:id="rId19"/>
    <p:sldId id="314" r:id="rId20"/>
    <p:sldId id="315" r:id="rId21"/>
    <p:sldId id="273" r:id="rId22"/>
    <p:sldId id="302" r:id="rId23"/>
    <p:sldId id="303" r:id="rId24"/>
    <p:sldId id="276" r:id="rId25"/>
    <p:sldId id="316" r:id="rId26"/>
    <p:sldId id="317" r:id="rId27"/>
    <p:sldId id="318" r:id="rId28"/>
    <p:sldId id="279" r:id="rId29"/>
    <p:sldId id="320" r:id="rId30"/>
    <p:sldId id="319" r:id="rId31"/>
    <p:sldId id="321" r:id="rId32"/>
    <p:sldId id="322" r:id="rId33"/>
    <p:sldId id="323" r:id="rId34"/>
    <p:sldId id="324" r:id="rId35"/>
    <p:sldId id="325" r:id="rId36"/>
    <p:sldId id="326" r:id="rId37"/>
    <p:sldId id="340" r:id="rId38"/>
    <p:sldId id="327" r:id="rId39"/>
    <p:sldId id="328" r:id="rId40"/>
    <p:sldId id="329" r:id="rId41"/>
    <p:sldId id="367" r:id="rId42"/>
    <p:sldId id="288" r:id="rId43"/>
    <p:sldId id="330" r:id="rId44"/>
    <p:sldId id="331" r:id="rId45"/>
    <p:sldId id="332" r:id="rId46"/>
    <p:sldId id="333" r:id="rId47"/>
    <p:sldId id="334" r:id="rId48"/>
    <p:sldId id="335" r:id="rId49"/>
    <p:sldId id="336" r:id="rId50"/>
    <p:sldId id="342" r:id="rId51"/>
    <p:sldId id="341" r:id="rId52"/>
    <p:sldId id="337" r:id="rId53"/>
    <p:sldId id="343" r:id="rId54"/>
    <p:sldId id="338" r:id="rId55"/>
    <p:sldId id="339" r:id="rId56"/>
    <p:sldId id="344" r:id="rId57"/>
    <p:sldId id="345" r:id="rId58"/>
    <p:sldId id="346" r:id="rId59"/>
    <p:sldId id="347" r:id="rId60"/>
    <p:sldId id="348" r:id="rId61"/>
    <p:sldId id="349" r:id="rId62"/>
    <p:sldId id="350" r:id="rId63"/>
    <p:sldId id="353" r:id="rId64"/>
    <p:sldId id="354" r:id="rId65"/>
    <p:sldId id="351" r:id="rId66"/>
    <p:sldId id="352" r:id="rId67"/>
    <p:sldId id="355" r:id="rId68"/>
    <p:sldId id="356" r:id="rId69"/>
    <p:sldId id="357" r:id="rId70"/>
    <p:sldId id="358" r:id="rId71"/>
    <p:sldId id="365" r:id="rId72"/>
    <p:sldId id="366" r:id="rId73"/>
    <p:sldId id="364" r:id="rId74"/>
    <p:sldId id="359" r:id="rId75"/>
    <p:sldId id="360" r:id="rId76"/>
    <p:sldId id="361" r:id="rId77"/>
    <p:sldId id="362" r:id="rId78"/>
    <p:sldId id="363" r:id="rId79"/>
    <p:sldId id="368" r:id="rId80"/>
    <p:sldId id="369" r:id="rId81"/>
    <p:sldId id="370" r:id="rId82"/>
    <p:sldId id="371" r:id="rId83"/>
    <p:sldId id="372" r:id="rId84"/>
    <p:sldId id="29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32" d="100"/>
          <a:sy n="132" d="100"/>
        </p:scale>
        <p:origin x="144"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A418F-8C35-44C5-ADAC-A628CCB527D9}"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AEC9B039-D075-4F96-982B-7B699C6B361D}">
      <dgm:prSet/>
      <dgm:spPr/>
      <dgm:t>
        <a:bodyPr/>
        <a:lstStyle/>
        <a:p>
          <a:r>
            <a:rPr lang="fi-FI"/>
            <a:t>Master of Science 1983 (TTKK, system theory)</a:t>
          </a:r>
          <a:endParaRPr lang="en-US"/>
        </a:p>
      </dgm:t>
    </dgm:pt>
    <dgm:pt modelId="{90DE380E-445A-4715-A0CA-522EFDF6EA7C}" type="parTrans" cxnId="{242B39A5-C39E-4811-927E-25BECB6476A8}">
      <dgm:prSet/>
      <dgm:spPr/>
      <dgm:t>
        <a:bodyPr/>
        <a:lstStyle/>
        <a:p>
          <a:endParaRPr lang="en-US"/>
        </a:p>
      </dgm:t>
    </dgm:pt>
    <dgm:pt modelId="{0C89EAA2-DD07-4368-8994-FB68DF826BB0}" type="sibTrans" cxnId="{242B39A5-C39E-4811-927E-25BECB6476A8}">
      <dgm:prSet/>
      <dgm:spPr/>
      <dgm:t>
        <a:bodyPr/>
        <a:lstStyle/>
        <a:p>
          <a:endParaRPr lang="en-US"/>
        </a:p>
      </dgm:t>
    </dgm:pt>
    <dgm:pt modelId="{69DB387D-F55E-4CEB-ACA2-DD388869157E}">
      <dgm:prSet/>
      <dgm:spPr/>
      <dgm:t>
        <a:bodyPr/>
        <a:lstStyle/>
        <a:p>
          <a:r>
            <a:rPr lang="fi-FI"/>
            <a:t>TTKK 1980-1983 (assistant, researcher)</a:t>
          </a:r>
          <a:endParaRPr lang="en-US"/>
        </a:p>
      </dgm:t>
    </dgm:pt>
    <dgm:pt modelId="{427E905A-25D5-4BAF-93A0-7C713034EF3B}" type="parTrans" cxnId="{402B1DF1-489B-459D-8B10-64D5F5F47DA4}">
      <dgm:prSet/>
      <dgm:spPr/>
      <dgm:t>
        <a:bodyPr/>
        <a:lstStyle/>
        <a:p>
          <a:endParaRPr lang="en-US"/>
        </a:p>
      </dgm:t>
    </dgm:pt>
    <dgm:pt modelId="{1E4CD79D-05EC-4127-A5CD-B355F8794624}" type="sibTrans" cxnId="{402B1DF1-489B-459D-8B10-64D5F5F47DA4}">
      <dgm:prSet/>
      <dgm:spPr/>
      <dgm:t>
        <a:bodyPr/>
        <a:lstStyle/>
        <a:p>
          <a:endParaRPr lang="en-US"/>
        </a:p>
      </dgm:t>
    </dgm:pt>
    <dgm:pt modelId="{40DAC914-C235-4319-80CF-BFE6A463001B}">
      <dgm:prSet/>
      <dgm:spPr/>
      <dgm:t>
        <a:bodyPr/>
        <a:lstStyle/>
        <a:p>
          <a:r>
            <a:rPr lang="fi-FI"/>
            <a:t>Tampereen Sähkölaitos 1980-1982 (student trainee)</a:t>
          </a:r>
          <a:endParaRPr lang="en-US"/>
        </a:p>
      </dgm:t>
    </dgm:pt>
    <dgm:pt modelId="{5DCDAA8F-4347-4E57-A1B5-0C67ED65F94F}" type="parTrans" cxnId="{C08F9096-B236-44AB-A92E-666C042E7DFB}">
      <dgm:prSet/>
      <dgm:spPr/>
      <dgm:t>
        <a:bodyPr/>
        <a:lstStyle/>
        <a:p>
          <a:endParaRPr lang="en-US"/>
        </a:p>
      </dgm:t>
    </dgm:pt>
    <dgm:pt modelId="{B3F974BA-CA9C-4046-88B9-804912820D9C}" type="sibTrans" cxnId="{C08F9096-B236-44AB-A92E-666C042E7DFB}">
      <dgm:prSet/>
      <dgm:spPr/>
      <dgm:t>
        <a:bodyPr/>
        <a:lstStyle/>
        <a:p>
          <a:endParaRPr lang="en-US"/>
        </a:p>
      </dgm:t>
    </dgm:pt>
    <dgm:pt modelId="{C3126124-6FCB-44B3-9CC6-CE8A034B90DB}">
      <dgm:prSet/>
      <dgm:spPr/>
      <dgm:t>
        <a:bodyPr/>
        <a:lstStyle/>
        <a:p>
          <a:r>
            <a:rPr lang="fi-FI" dirty="0"/>
            <a:t>Imatran Voima Oy 1984-1988 (</a:t>
          </a:r>
          <a:r>
            <a:rPr lang="fi-FI" dirty="0" err="1"/>
            <a:t>group</a:t>
          </a:r>
          <a:r>
            <a:rPr lang="fi-FI" dirty="0"/>
            <a:t> </a:t>
          </a:r>
          <a:r>
            <a:rPr lang="fi-FI" dirty="0" err="1"/>
            <a:t>leader</a:t>
          </a:r>
          <a:r>
            <a:rPr lang="fi-FI" dirty="0"/>
            <a:t>)</a:t>
          </a:r>
          <a:endParaRPr lang="en-US" dirty="0"/>
        </a:p>
      </dgm:t>
    </dgm:pt>
    <dgm:pt modelId="{CEBFAFB9-78D5-4839-8CE6-B52892F51AEB}" type="parTrans" cxnId="{A4DA2CCE-E879-4F52-BF19-CE3AA78C12FB}">
      <dgm:prSet/>
      <dgm:spPr/>
      <dgm:t>
        <a:bodyPr/>
        <a:lstStyle/>
        <a:p>
          <a:endParaRPr lang="en-US"/>
        </a:p>
      </dgm:t>
    </dgm:pt>
    <dgm:pt modelId="{7BE913CA-5898-4F80-BD92-CB9CFE28E232}" type="sibTrans" cxnId="{A4DA2CCE-E879-4F52-BF19-CE3AA78C12FB}">
      <dgm:prSet/>
      <dgm:spPr/>
      <dgm:t>
        <a:bodyPr/>
        <a:lstStyle/>
        <a:p>
          <a:endParaRPr lang="en-US"/>
        </a:p>
      </dgm:t>
    </dgm:pt>
    <dgm:pt modelId="{89B5DFD3-C30E-4A3E-B2CA-F75BA3297E88}">
      <dgm:prSet/>
      <dgm:spPr/>
      <dgm:t>
        <a:bodyPr/>
        <a:lstStyle/>
        <a:p>
          <a:r>
            <a:rPr lang="fi-FI"/>
            <a:t>Kymenlaakso University of Applied Sciences 1988-1991 (teacher)</a:t>
          </a:r>
          <a:endParaRPr lang="en-US"/>
        </a:p>
      </dgm:t>
    </dgm:pt>
    <dgm:pt modelId="{D2EBA215-86AC-4740-A839-DA1EB468C00C}" type="parTrans" cxnId="{0D40DF6A-F72A-469F-89DB-9D2532E31371}">
      <dgm:prSet/>
      <dgm:spPr/>
      <dgm:t>
        <a:bodyPr/>
        <a:lstStyle/>
        <a:p>
          <a:endParaRPr lang="en-US"/>
        </a:p>
      </dgm:t>
    </dgm:pt>
    <dgm:pt modelId="{4F5DF32D-5E96-4E5A-A3A3-A8D471655C03}" type="sibTrans" cxnId="{0D40DF6A-F72A-469F-89DB-9D2532E31371}">
      <dgm:prSet/>
      <dgm:spPr/>
      <dgm:t>
        <a:bodyPr/>
        <a:lstStyle/>
        <a:p>
          <a:endParaRPr lang="en-US"/>
        </a:p>
      </dgm:t>
    </dgm:pt>
    <dgm:pt modelId="{1E001208-1488-4B39-BD0D-1C244596ABF7}">
      <dgm:prSet/>
      <dgm:spPr/>
      <dgm:t>
        <a:bodyPr/>
        <a:lstStyle/>
        <a:p>
          <a:r>
            <a:rPr lang="fi-FI"/>
            <a:t>Oy Cybersoft Ab 1989-2012</a:t>
          </a:r>
          <a:endParaRPr lang="en-US"/>
        </a:p>
      </dgm:t>
    </dgm:pt>
    <dgm:pt modelId="{A3D6A2BB-461F-4B61-9E7C-FC71BE874B6F}" type="parTrans" cxnId="{2CE3190E-08C9-4358-AAD4-CC33B91945D9}">
      <dgm:prSet/>
      <dgm:spPr/>
      <dgm:t>
        <a:bodyPr/>
        <a:lstStyle/>
        <a:p>
          <a:endParaRPr lang="en-US"/>
        </a:p>
      </dgm:t>
    </dgm:pt>
    <dgm:pt modelId="{740C10D1-9451-4D05-B2AB-E09C0CAB7607}" type="sibTrans" cxnId="{2CE3190E-08C9-4358-AAD4-CC33B91945D9}">
      <dgm:prSet/>
      <dgm:spPr/>
      <dgm:t>
        <a:bodyPr/>
        <a:lstStyle/>
        <a:p>
          <a:endParaRPr lang="en-US"/>
        </a:p>
      </dgm:t>
    </dgm:pt>
    <dgm:pt modelId="{60A45DF6-83C9-4D56-AC64-29BDBD116166}" type="pres">
      <dgm:prSet presAssocID="{48BA418F-8C35-44C5-ADAC-A628CCB527D9}" presName="linear" presStyleCnt="0">
        <dgm:presLayoutVars>
          <dgm:animLvl val="lvl"/>
          <dgm:resizeHandles val="exact"/>
        </dgm:presLayoutVars>
      </dgm:prSet>
      <dgm:spPr/>
    </dgm:pt>
    <dgm:pt modelId="{0F9D8FB9-3FC4-48A1-8016-DD4193C18C86}" type="pres">
      <dgm:prSet presAssocID="{AEC9B039-D075-4F96-982B-7B699C6B361D}" presName="parentText" presStyleLbl="node1" presStyleIdx="0" presStyleCnt="6">
        <dgm:presLayoutVars>
          <dgm:chMax val="0"/>
          <dgm:bulletEnabled val="1"/>
        </dgm:presLayoutVars>
      </dgm:prSet>
      <dgm:spPr/>
    </dgm:pt>
    <dgm:pt modelId="{46BB5F3F-1F10-4DE4-B1F3-199F40D53314}" type="pres">
      <dgm:prSet presAssocID="{0C89EAA2-DD07-4368-8994-FB68DF826BB0}" presName="spacer" presStyleCnt="0"/>
      <dgm:spPr/>
    </dgm:pt>
    <dgm:pt modelId="{C2D5F243-F1F9-4F72-B7E8-3FAC676B1423}" type="pres">
      <dgm:prSet presAssocID="{69DB387D-F55E-4CEB-ACA2-DD388869157E}" presName="parentText" presStyleLbl="node1" presStyleIdx="1" presStyleCnt="6">
        <dgm:presLayoutVars>
          <dgm:chMax val="0"/>
          <dgm:bulletEnabled val="1"/>
        </dgm:presLayoutVars>
      </dgm:prSet>
      <dgm:spPr/>
    </dgm:pt>
    <dgm:pt modelId="{8D9FFCD4-0CFC-4CCD-8567-F51CB06D3EF8}" type="pres">
      <dgm:prSet presAssocID="{1E4CD79D-05EC-4127-A5CD-B355F8794624}" presName="spacer" presStyleCnt="0"/>
      <dgm:spPr/>
    </dgm:pt>
    <dgm:pt modelId="{C64BE02C-4EE6-492E-B422-B25666EF90B7}" type="pres">
      <dgm:prSet presAssocID="{40DAC914-C235-4319-80CF-BFE6A463001B}" presName="parentText" presStyleLbl="node1" presStyleIdx="2" presStyleCnt="6">
        <dgm:presLayoutVars>
          <dgm:chMax val="0"/>
          <dgm:bulletEnabled val="1"/>
        </dgm:presLayoutVars>
      </dgm:prSet>
      <dgm:spPr/>
    </dgm:pt>
    <dgm:pt modelId="{18E1E02E-AE5F-4DA1-AAC8-E8DEF0544402}" type="pres">
      <dgm:prSet presAssocID="{B3F974BA-CA9C-4046-88B9-804912820D9C}" presName="spacer" presStyleCnt="0"/>
      <dgm:spPr/>
    </dgm:pt>
    <dgm:pt modelId="{BDB15BC3-9BC9-4968-A3FC-09A21C027D35}" type="pres">
      <dgm:prSet presAssocID="{C3126124-6FCB-44B3-9CC6-CE8A034B90DB}" presName="parentText" presStyleLbl="node1" presStyleIdx="3" presStyleCnt="6">
        <dgm:presLayoutVars>
          <dgm:chMax val="0"/>
          <dgm:bulletEnabled val="1"/>
        </dgm:presLayoutVars>
      </dgm:prSet>
      <dgm:spPr/>
    </dgm:pt>
    <dgm:pt modelId="{856A7857-BB24-4CE3-B1C7-B03BD0841D27}" type="pres">
      <dgm:prSet presAssocID="{7BE913CA-5898-4F80-BD92-CB9CFE28E232}" presName="spacer" presStyleCnt="0"/>
      <dgm:spPr/>
    </dgm:pt>
    <dgm:pt modelId="{BB62DA7B-4B9F-4ED1-9AEA-6CD823619A3B}" type="pres">
      <dgm:prSet presAssocID="{89B5DFD3-C30E-4A3E-B2CA-F75BA3297E88}" presName="parentText" presStyleLbl="node1" presStyleIdx="4" presStyleCnt="6">
        <dgm:presLayoutVars>
          <dgm:chMax val="0"/>
          <dgm:bulletEnabled val="1"/>
        </dgm:presLayoutVars>
      </dgm:prSet>
      <dgm:spPr/>
    </dgm:pt>
    <dgm:pt modelId="{EF3E21E4-25E3-405F-9FC4-FA758315FD7E}" type="pres">
      <dgm:prSet presAssocID="{4F5DF32D-5E96-4E5A-A3A3-A8D471655C03}" presName="spacer" presStyleCnt="0"/>
      <dgm:spPr/>
    </dgm:pt>
    <dgm:pt modelId="{CE0D5ADE-863B-41AF-96ED-7BC2C7EA465E}" type="pres">
      <dgm:prSet presAssocID="{1E001208-1488-4B39-BD0D-1C244596ABF7}" presName="parentText" presStyleLbl="node1" presStyleIdx="5" presStyleCnt="6">
        <dgm:presLayoutVars>
          <dgm:chMax val="0"/>
          <dgm:bulletEnabled val="1"/>
        </dgm:presLayoutVars>
      </dgm:prSet>
      <dgm:spPr/>
    </dgm:pt>
  </dgm:ptLst>
  <dgm:cxnLst>
    <dgm:cxn modelId="{2D1CB201-414D-4383-9243-2D534A7362DA}" type="presOf" srcId="{C3126124-6FCB-44B3-9CC6-CE8A034B90DB}" destId="{BDB15BC3-9BC9-4968-A3FC-09A21C027D35}" srcOrd="0" destOrd="0" presId="urn:microsoft.com/office/officeart/2005/8/layout/vList2"/>
    <dgm:cxn modelId="{2CE3190E-08C9-4358-AAD4-CC33B91945D9}" srcId="{48BA418F-8C35-44C5-ADAC-A628CCB527D9}" destId="{1E001208-1488-4B39-BD0D-1C244596ABF7}" srcOrd="5" destOrd="0" parTransId="{A3D6A2BB-461F-4B61-9E7C-FC71BE874B6F}" sibTransId="{740C10D1-9451-4D05-B2AB-E09C0CAB7607}"/>
    <dgm:cxn modelId="{D4CF8A42-A149-4BDD-AD5B-8EE0E2B1054C}" type="presOf" srcId="{69DB387D-F55E-4CEB-ACA2-DD388869157E}" destId="{C2D5F243-F1F9-4F72-B7E8-3FAC676B1423}" srcOrd="0" destOrd="0" presId="urn:microsoft.com/office/officeart/2005/8/layout/vList2"/>
    <dgm:cxn modelId="{0D40DF6A-F72A-469F-89DB-9D2532E31371}" srcId="{48BA418F-8C35-44C5-ADAC-A628CCB527D9}" destId="{89B5DFD3-C30E-4A3E-B2CA-F75BA3297E88}" srcOrd="4" destOrd="0" parTransId="{D2EBA215-86AC-4740-A839-DA1EB468C00C}" sibTransId="{4F5DF32D-5E96-4E5A-A3A3-A8D471655C03}"/>
    <dgm:cxn modelId="{C11C2553-4ADB-49E9-A7A4-4A178434AB51}" type="presOf" srcId="{48BA418F-8C35-44C5-ADAC-A628CCB527D9}" destId="{60A45DF6-83C9-4D56-AC64-29BDBD116166}" srcOrd="0" destOrd="0" presId="urn:microsoft.com/office/officeart/2005/8/layout/vList2"/>
    <dgm:cxn modelId="{03D49890-D7A9-4086-99C4-B9966CFAC7E3}" type="presOf" srcId="{40DAC914-C235-4319-80CF-BFE6A463001B}" destId="{C64BE02C-4EE6-492E-B422-B25666EF90B7}" srcOrd="0" destOrd="0" presId="urn:microsoft.com/office/officeart/2005/8/layout/vList2"/>
    <dgm:cxn modelId="{C08F9096-B236-44AB-A92E-666C042E7DFB}" srcId="{48BA418F-8C35-44C5-ADAC-A628CCB527D9}" destId="{40DAC914-C235-4319-80CF-BFE6A463001B}" srcOrd="2" destOrd="0" parTransId="{5DCDAA8F-4347-4E57-A1B5-0C67ED65F94F}" sibTransId="{B3F974BA-CA9C-4046-88B9-804912820D9C}"/>
    <dgm:cxn modelId="{242B39A5-C39E-4811-927E-25BECB6476A8}" srcId="{48BA418F-8C35-44C5-ADAC-A628CCB527D9}" destId="{AEC9B039-D075-4F96-982B-7B699C6B361D}" srcOrd="0" destOrd="0" parTransId="{90DE380E-445A-4715-A0CA-522EFDF6EA7C}" sibTransId="{0C89EAA2-DD07-4368-8994-FB68DF826BB0}"/>
    <dgm:cxn modelId="{A4DA2CCE-E879-4F52-BF19-CE3AA78C12FB}" srcId="{48BA418F-8C35-44C5-ADAC-A628CCB527D9}" destId="{C3126124-6FCB-44B3-9CC6-CE8A034B90DB}" srcOrd="3" destOrd="0" parTransId="{CEBFAFB9-78D5-4839-8CE6-B52892F51AEB}" sibTransId="{7BE913CA-5898-4F80-BD92-CB9CFE28E232}"/>
    <dgm:cxn modelId="{81FFC9D7-154E-475B-9AC2-ACA61C05E2BA}" type="presOf" srcId="{89B5DFD3-C30E-4A3E-B2CA-F75BA3297E88}" destId="{BB62DA7B-4B9F-4ED1-9AEA-6CD823619A3B}" srcOrd="0" destOrd="0" presId="urn:microsoft.com/office/officeart/2005/8/layout/vList2"/>
    <dgm:cxn modelId="{C571B4EA-9827-4D59-A3EC-8FF0D3B92440}" type="presOf" srcId="{AEC9B039-D075-4F96-982B-7B699C6B361D}" destId="{0F9D8FB9-3FC4-48A1-8016-DD4193C18C86}" srcOrd="0" destOrd="0" presId="urn:microsoft.com/office/officeart/2005/8/layout/vList2"/>
    <dgm:cxn modelId="{402B1DF1-489B-459D-8B10-64D5F5F47DA4}" srcId="{48BA418F-8C35-44C5-ADAC-A628CCB527D9}" destId="{69DB387D-F55E-4CEB-ACA2-DD388869157E}" srcOrd="1" destOrd="0" parTransId="{427E905A-25D5-4BAF-93A0-7C713034EF3B}" sibTransId="{1E4CD79D-05EC-4127-A5CD-B355F8794624}"/>
    <dgm:cxn modelId="{9CBB82FA-8878-416E-9238-A0CABCD7CC80}" type="presOf" srcId="{1E001208-1488-4B39-BD0D-1C244596ABF7}" destId="{CE0D5ADE-863B-41AF-96ED-7BC2C7EA465E}" srcOrd="0" destOrd="0" presId="urn:microsoft.com/office/officeart/2005/8/layout/vList2"/>
    <dgm:cxn modelId="{9614E3E5-352A-42C2-8973-802A75F8C13A}" type="presParOf" srcId="{60A45DF6-83C9-4D56-AC64-29BDBD116166}" destId="{0F9D8FB9-3FC4-48A1-8016-DD4193C18C86}" srcOrd="0" destOrd="0" presId="urn:microsoft.com/office/officeart/2005/8/layout/vList2"/>
    <dgm:cxn modelId="{B07A9F05-925D-4E3F-ABE7-A7A2DAD3D014}" type="presParOf" srcId="{60A45DF6-83C9-4D56-AC64-29BDBD116166}" destId="{46BB5F3F-1F10-4DE4-B1F3-199F40D53314}" srcOrd="1" destOrd="0" presId="urn:microsoft.com/office/officeart/2005/8/layout/vList2"/>
    <dgm:cxn modelId="{8BFD29A1-0938-4B55-AF69-5C83BD787AED}" type="presParOf" srcId="{60A45DF6-83C9-4D56-AC64-29BDBD116166}" destId="{C2D5F243-F1F9-4F72-B7E8-3FAC676B1423}" srcOrd="2" destOrd="0" presId="urn:microsoft.com/office/officeart/2005/8/layout/vList2"/>
    <dgm:cxn modelId="{40FAFE52-8DB0-42C9-A71C-318282F84E8A}" type="presParOf" srcId="{60A45DF6-83C9-4D56-AC64-29BDBD116166}" destId="{8D9FFCD4-0CFC-4CCD-8567-F51CB06D3EF8}" srcOrd="3" destOrd="0" presId="urn:microsoft.com/office/officeart/2005/8/layout/vList2"/>
    <dgm:cxn modelId="{5B890808-D4F1-4114-B0BF-515A8F15AECE}" type="presParOf" srcId="{60A45DF6-83C9-4D56-AC64-29BDBD116166}" destId="{C64BE02C-4EE6-492E-B422-B25666EF90B7}" srcOrd="4" destOrd="0" presId="urn:microsoft.com/office/officeart/2005/8/layout/vList2"/>
    <dgm:cxn modelId="{952C0006-7719-4655-8F31-20E3B1386D5E}" type="presParOf" srcId="{60A45DF6-83C9-4D56-AC64-29BDBD116166}" destId="{18E1E02E-AE5F-4DA1-AAC8-E8DEF0544402}" srcOrd="5" destOrd="0" presId="urn:microsoft.com/office/officeart/2005/8/layout/vList2"/>
    <dgm:cxn modelId="{34C50E40-707B-4730-90AF-18C506B6CEBC}" type="presParOf" srcId="{60A45DF6-83C9-4D56-AC64-29BDBD116166}" destId="{BDB15BC3-9BC9-4968-A3FC-09A21C027D35}" srcOrd="6" destOrd="0" presId="urn:microsoft.com/office/officeart/2005/8/layout/vList2"/>
    <dgm:cxn modelId="{015FCB8F-9F57-4F78-BE1A-AEADC2DB7FE3}" type="presParOf" srcId="{60A45DF6-83C9-4D56-AC64-29BDBD116166}" destId="{856A7857-BB24-4CE3-B1C7-B03BD0841D27}" srcOrd="7" destOrd="0" presId="urn:microsoft.com/office/officeart/2005/8/layout/vList2"/>
    <dgm:cxn modelId="{FF89474F-EAB9-44ED-9C90-0BBDE7D4F924}" type="presParOf" srcId="{60A45DF6-83C9-4D56-AC64-29BDBD116166}" destId="{BB62DA7B-4B9F-4ED1-9AEA-6CD823619A3B}" srcOrd="8" destOrd="0" presId="urn:microsoft.com/office/officeart/2005/8/layout/vList2"/>
    <dgm:cxn modelId="{E7E89F1D-0FA0-4E47-BA89-AD3D9BA95746}" type="presParOf" srcId="{60A45DF6-83C9-4D56-AC64-29BDBD116166}" destId="{EF3E21E4-25E3-405F-9FC4-FA758315FD7E}" srcOrd="9" destOrd="0" presId="urn:microsoft.com/office/officeart/2005/8/layout/vList2"/>
    <dgm:cxn modelId="{6F66EEB7-3532-4CD8-B46E-351B770D2988}" type="presParOf" srcId="{60A45DF6-83C9-4D56-AC64-29BDBD116166}" destId="{CE0D5ADE-863B-41AF-96ED-7BC2C7EA465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D8FB9-3FC4-48A1-8016-DD4193C18C86}">
      <dsp:nvSpPr>
        <dsp:cNvPr id="0" name=""/>
        <dsp:cNvSpPr/>
      </dsp:nvSpPr>
      <dsp:spPr>
        <a:xfrm>
          <a:off x="0" y="5802"/>
          <a:ext cx="6269038" cy="873953"/>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Master of Science 1983 (TTKK, system theory)</a:t>
          </a:r>
          <a:endParaRPr lang="en-US" sz="2200" kern="1200"/>
        </a:p>
      </dsp:txBody>
      <dsp:txXfrm>
        <a:off x="42663" y="48465"/>
        <a:ext cx="6183712" cy="788627"/>
      </dsp:txXfrm>
    </dsp:sp>
    <dsp:sp modelId="{C2D5F243-F1F9-4F72-B7E8-3FAC676B1423}">
      <dsp:nvSpPr>
        <dsp:cNvPr id="0" name=""/>
        <dsp:cNvSpPr/>
      </dsp:nvSpPr>
      <dsp:spPr>
        <a:xfrm>
          <a:off x="0" y="943115"/>
          <a:ext cx="6269038" cy="873953"/>
        </a:xfrm>
        <a:prstGeom prst="round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TTKK 1980-1983 (assistant, researcher)</a:t>
          </a:r>
          <a:endParaRPr lang="en-US" sz="2200" kern="1200"/>
        </a:p>
      </dsp:txBody>
      <dsp:txXfrm>
        <a:off x="42663" y="985778"/>
        <a:ext cx="6183712" cy="788627"/>
      </dsp:txXfrm>
    </dsp:sp>
    <dsp:sp modelId="{C64BE02C-4EE6-492E-B422-B25666EF90B7}">
      <dsp:nvSpPr>
        <dsp:cNvPr id="0" name=""/>
        <dsp:cNvSpPr/>
      </dsp:nvSpPr>
      <dsp:spPr>
        <a:xfrm>
          <a:off x="0" y="1880429"/>
          <a:ext cx="6269038" cy="873953"/>
        </a:xfrm>
        <a:prstGeom prst="round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Tampereen Sähkölaitos 1980-1982 (student trainee)</a:t>
          </a:r>
          <a:endParaRPr lang="en-US" sz="2200" kern="1200"/>
        </a:p>
      </dsp:txBody>
      <dsp:txXfrm>
        <a:off x="42663" y="1923092"/>
        <a:ext cx="6183712" cy="788627"/>
      </dsp:txXfrm>
    </dsp:sp>
    <dsp:sp modelId="{BDB15BC3-9BC9-4968-A3FC-09A21C027D35}">
      <dsp:nvSpPr>
        <dsp:cNvPr id="0" name=""/>
        <dsp:cNvSpPr/>
      </dsp:nvSpPr>
      <dsp:spPr>
        <a:xfrm>
          <a:off x="0" y="2817742"/>
          <a:ext cx="6269038" cy="873953"/>
        </a:xfrm>
        <a:prstGeom prst="round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dirty="0"/>
            <a:t>Imatran Voima Oy 1984-1988 (</a:t>
          </a:r>
          <a:r>
            <a:rPr lang="fi-FI" sz="2200" kern="1200" dirty="0" err="1"/>
            <a:t>group</a:t>
          </a:r>
          <a:r>
            <a:rPr lang="fi-FI" sz="2200" kern="1200" dirty="0"/>
            <a:t> </a:t>
          </a:r>
          <a:r>
            <a:rPr lang="fi-FI" sz="2200" kern="1200" dirty="0" err="1"/>
            <a:t>leader</a:t>
          </a:r>
          <a:r>
            <a:rPr lang="fi-FI" sz="2200" kern="1200" dirty="0"/>
            <a:t>)</a:t>
          </a:r>
          <a:endParaRPr lang="en-US" sz="2200" kern="1200" dirty="0"/>
        </a:p>
      </dsp:txBody>
      <dsp:txXfrm>
        <a:off x="42663" y="2860405"/>
        <a:ext cx="6183712" cy="788627"/>
      </dsp:txXfrm>
    </dsp:sp>
    <dsp:sp modelId="{BB62DA7B-4B9F-4ED1-9AEA-6CD823619A3B}">
      <dsp:nvSpPr>
        <dsp:cNvPr id="0" name=""/>
        <dsp:cNvSpPr/>
      </dsp:nvSpPr>
      <dsp:spPr>
        <a:xfrm>
          <a:off x="0" y="3755055"/>
          <a:ext cx="6269038" cy="873953"/>
        </a:xfrm>
        <a:prstGeom prst="round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Kymenlaakso University of Applied Sciences 1988-1991 (teacher)</a:t>
          </a:r>
          <a:endParaRPr lang="en-US" sz="2200" kern="1200"/>
        </a:p>
      </dsp:txBody>
      <dsp:txXfrm>
        <a:off x="42663" y="3797718"/>
        <a:ext cx="6183712" cy="788627"/>
      </dsp:txXfrm>
    </dsp:sp>
    <dsp:sp modelId="{CE0D5ADE-863B-41AF-96ED-7BC2C7EA465E}">
      <dsp:nvSpPr>
        <dsp:cNvPr id="0" name=""/>
        <dsp:cNvSpPr/>
      </dsp:nvSpPr>
      <dsp:spPr>
        <a:xfrm>
          <a:off x="0" y="4692369"/>
          <a:ext cx="6269038" cy="873953"/>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i-FI" sz="2200" kern="1200"/>
            <a:t>Oy Cybersoft Ab 1989-2012</a:t>
          </a:r>
          <a:endParaRPr lang="en-US" sz="2200" kern="1200"/>
        </a:p>
      </dsp:txBody>
      <dsp:txXfrm>
        <a:off x="42663" y="4735032"/>
        <a:ext cx="6183712"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45619AD-4C03-4C97-B1A2-CEC03E5008AD}"/>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GB"/>
          </a:p>
        </p:txBody>
      </p:sp>
      <p:sp>
        <p:nvSpPr>
          <p:cNvPr id="3" name="Alaotsikko 2">
            <a:extLst>
              <a:ext uri="{FF2B5EF4-FFF2-40B4-BE49-F238E27FC236}">
                <a16:creationId xmlns:a16="http://schemas.microsoft.com/office/drawing/2014/main" id="{9C805F29-D415-42C3-A9CA-2D304409C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GB"/>
          </a:p>
        </p:txBody>
      </p:sp>
      <p:sp>
        <p:nvSpPr>
          <p:cNvPr id="4" name="Päivämäärän paikkamerkki 3">
            <a:extLst>
              <a:ext uri="{FF2B5EF4-FFF2-40B4-BE49-F238E27FC236}">
                <a16:creationId xmlns:a16="http://schemas.microsoft.com/office/drawing/2014/main" id="{3994E670-4156-41CD-89CE-A16832DFF527}"/>
              </a:ext>
            </a:extLst>
          </p:cNvPr>
          <p:cNvSpPr>
            <a:spLocks noGrp="1"/>
          </p:cNvSpPr>
          <p:nvPr>
            <p:ph type="dt" sz="half" idx="10"/>
          </p:nvPr>
        </p:nvSpPr>
        <p:spPr/>
        <p:txBody>
          <a:bodyPr/>
          <a:lstStyle/>
          <a:p>
            <a:fld id="{044A8A7F-4678-4ADA-A967-6C2095B09219}" type="datetimeFigureOut">
              <a:rPr lang="en-GB" smtClean="0"/>
              <a:t>04/01/2018</a:t>
            </a:fld>
            <a:endParaRPr lang="en-GB"/>
          </a:p>
        </p:txBody>
      </p:sp>
      <p:sp>
        <p:nvSpPr>
          <p:cNvPr id="5" name="Alatunnisteen paikkamerkki 4">
            <a:extLst>
              <a:ext uri="{FF2B5EF4-FFF2-40B4-BE49-F238E27FC236}">
                <a16:creationId xmlns:a16="http://schemas.microsoft.com/office/drawing/2014/main" id="{BD43BAA7-6C17-41AB-B576-A8F6B40140E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53601941-1E16-4D93-9464-B3A49967D195}"/>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6068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680E97-FE15-456F-9914-93B2CEA70544}"/>
              </a:ext>
            </a:extLst>
          </p:cNvPr>
          <p:cNvSpPr>
            <a:spLocks noGrp="1"/>
          </p:cNvSpPr>
          <p:nvPr>
            <p:ph type="title"/>
          </p:nvPr>
        </p:nvSpPr>
        <p:spPr/>
        <p:txBody>
          <a:bodyPr/>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25D99309-EE30-47F9-BFC1-8A7F2CBF4FAB}"/>
              </a:ext>
            </a:extLst>
          </p:cNvPr>
          <p:cNvSpPr>
            <a:spLocks noGrp="1"/>
          </p:cNvSpPr>
          <p:nvPr>
            <p:ph type="body" orient="vert" idx="1"/>
          </p:nvPr>
        </p:nvSpPr>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5CE1241F-262E-4C89-86CA-4476D5055CF3}"/>
              </a:ext>
            </a:extLst>
          </p:cNvPr>
          <p:cNvSpPr>
            <a:spLocks noGrp="1"/>
          </p:cNvSpPr>
          <p:nvPr>
            <p:ph type="dt" sz="half" idx="10"/>
          </p:nvPr>
        </p:nvSpPr>
        <p:spPr/>
        <p:txBody>
          <a:bodyPr/>
          <a:lstStyle/>
          <a:p>
            <a:fld id="{044A8A7F-4678-4ADA-A967-6C2095B09219}" type="datetimeFigureOut">
              <a:rPr lang="en-GB" smtClean="0"/>
              <a:t>04/01/2018</a:t>
            </a:fld>
            <a:endParaRPr lang="en-GB"/>
          </a:p>
        </p:txBody>
      </p:sp>
      <p:sp>
        <p:nvSpPr>
          <p:cNvPr id="5" name="Alatunnisteen paikkamerkki 4">
            <a:extLst>
              <a:ext uri="{FF2B5EF4-FFF2-40B4-BE49-F238E27FC236}">
                <a16:creationId xmlns:a16="http://schemas.microsoft.com/office/drawing/2014/main" id="{6904502A-37F4-4655-BACE-3D86B0212F43}"/>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761F5B60-F57C-4030-AD81-CB40AAD5990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16513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F699F60B-46A0-41F8-8EBB-1D757CCAE906}"/>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GB"/>
          </a:p>
        </p:txBody>
      </p:sp>
      <p:sp>
        <p:nvSpPr>
          <p:cNvPr id="3" name="Pystysuoran tekstin paikkamerkki 2">
            <a:extLst>
              <a:ext uri="{FF2B5EF4-FFF2-40B4-BE49-F238E27FC236}">
                <a16:creationId xmlns:a16="http://schemas.microsoft.com/office/drawing/2014/main" id="{17F35B8B-2908-4330-BCCA-0320689E4C61}"/>
              </a:ext>
            </a:extLst>
          </p:cNvPr>
          <p:cNvSpPr>
            <a:spLocks noGrp="1"/>
          </p:cNvSpPr>
          <p:nvPr>
            <p:ph type="body" orient="vert" idx="1"/>
          </p:nvPr>
        </p:nvSpPr>
        <p:spPr>
          <a:xfrm>
            <a:off x="838200" y="365125"/>
            <a:ext cx="7734300" cy="5811838"/>
          </a:xfrm>
        </p:spPr>
        <p:txBody>
          <a:bodyPr vert="eaVert"/>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D6062A0E-6C8E-42C4-BC9C-69A10824E972}"/>
              </a:ext>
            </a:extLst>
          </p:cNvPr>
          <p:cNvSpPr>
            <a:spLocks noGrp="1"/>
          </p:cNvSpPr>
          <p:nvPr>
            <p:ph type="dt" sz="half" idx="10"/>
          </p:nvPr>
        </p:nvSpPr>
        <p:spPr/>
        <p:txBody>
          <a:bodyPr/>
          <a:lstStyle/>
          <a:p>
            <a:fld id="{044A8A7F-4678-4ADA-A967-6C2095B09219}" type="datetimeFigureOut">
              <a:rPr lang="en-GB" smtClean="0"/>
              <a:t>04/01/2018</a:t>
            </a:fld>
            <a:endParaRPr lang="en-GB"/>
          </a:p>
        </p:txBody>
      </p:sp>
      <p:sp>
        <p:nvSpPr>
          <p:cNvPr id="5" name="Alatunnisteen paikkamerkki 4">
            <a:extLst>
              <a:ext uri="{FF2B5EF4-FFF2-40B4-BE49-F238E27FC236}">
                <a16:creationId xmlns:a16="http://schemas.microsoft.com/office/drawing/2014/main" id="{6763B5D6-35EE-4CA6-B158-8AD1EB0767B8}"/>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6B977AF-AD34-4503-A73C-54714D2760A1}"/>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789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193A9A5-EE83-464B-A980-CC642A67A29E}"/>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DF5DF075-CD7E-4249-B64F-F5F1A7AAAE76}"/>
              </a:ext>
            </a:extLst>
          </p:cNvPr>
          <p:cNvSpPr>
            <a:spLocks noGrp="1"/>
          </p:cNvSpPr>
          <p:nvPr>
            <p:ph idx="1"/>
          </p:nvPr>
        </p:nvSpPr>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0717C454-417C-496E-A895-41A7A2D5E25C}"/>
              </a:ext>
            </a:extLst>
          </p:cNvPr>
          <p:cNvSpPr>
            <a:spLocks noGrp="1"/>
          </p:cNvSpPr>
          <p:nvPr>
            <p:ph type="dt" sz="half" idx="10"/>
          </p:nvPr>
        </p:nvSpPr>
        <p:spPr/>
        <p:txBody>
          <a:bodyPr/>
          <a:lstStyle/>
          <a:p>
            <a:fld id="{044A8A7F-4678-4ADA-A967-6C2095B09219}" type="datetimeFigureOut">
              <a:rPr lang="en-GB" smtClean="0"/>
              <a:t>04/01/2018</a:t>
            </a:fld>
            <a:endParaRPr lang="en-GB"/>
          </a:p>
        </p:txBody>
      </p:sp>
      <p:sp>
        <p:nvSpPr>
          <p:cNvPr id="5" name="Alatunnisteen paikkamerkki 4">
            <a:extLst>
              <a:ext uri="{FF2B5EF4-FFF2-40B4-BE49-F238E27FC236}">
                <a16:creationId xmlns:a16="http://schemas.microsoft.com/office/drawing/2014/main" id="{DDB8A788-936A-4D85-B9F1-0E2C04C51FE0}"/>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18B0B214-8A1E-429C-925A-31480DA19650}"/>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3364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A0E6A84-1542-46A5-86C8-B4733C54686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GB"/>
          </a:p>
        </p:txBody>
      </p:sp>
      <p:sp>
        <p:nvSpPr>
          <p:cNvPr id="3" name="Tekstin paikkamerkki 2">
            <a:extLst>
              <a:ext uri="{FF2B5EF4-FFF2-40B4-BE49-F238E27FC236}">
                <a16:creationId xmlns:a16="http://schemas.microsoft.com/office/drawing/2014/main" id="{CCCBC647-E756-47EF-87C7-30C8FACDD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a:t>
            </a:r>
          </a:p>
        </p:txBody>
      </p:sp>
      <p:sp>
        <p:nvSpPr>
          <p:cNvPr id="4" name="Päivämäärän paikkamerkki 3">
            <a:extLst>
              <a:ext uri="{FF2B5EF4-FFF2-40B4-BE49-F238E27FC236}">
                <a16:creationId xmlns:a16="http://schemas.microsoft.com/office/drawing/2014/main" id="{EA6147ED-8664-42A1-AD4F-28FEB3776A62}"/>
              </a:ext>
            </a:extLst>
          </p:cNvPr>
          <p:cNvSpPr>
            <a:spLocks noGrp="1"/>
          </p:cNvSpPr>
          <p:nvPr>
            <p:ph type="dt" sz="half" idx="10"/>
          </p:nvPr>
        </p:nvSpPr>
        <p:spPr/>
        <p:txBody>
          <a:bodyPr/>
          <a:lstStyle/>
          <a:p>
            <a:fld id="{044A8A7F-4678-4ADA-A967-6C2095B09219}" type="datetimeFigureOut">
              <a:rPr lang="en-GB" smtClean="0"/>
              <a:t>04/01/2018</a:t>
            </a:fld>
            <a:endParaRPr lang="en-GB"/>
          </a:p>
        </p:txBody>
      </p:sp>
      <p:sp>
        <p:nvSpPr>
          <p:cNvPr id="5" name="Alatunnisteen paikkamerkki 4">
            <a:extLst>
              <a:ext uri="{FF2B5EF4-FFF2-40B4-BE49-F238E27FC236}">
                <a16:creationId xmlns:a16="http://schemas.microsoft.com/office/drawing/2014/main" id="{5A8D0104-2358-4B28-BD74-2284FD3369F2}"/>
              </a:ext>
            </a:extLst>
          </p:cNvPr>
          <p:cNvSpPr>
            <a:spLocks noGrp="1"/>
          </p:cNvSpPr>
          <p:nvPr>
            <p:ph type="ftr" sz="quarter" idx="11"/>
          </p:nvPr>
        </p:nvSpPr>
        <p:spPr/>
        <p:txBody>
          <a:bodyPr/>
          <a:lstStyle/>
          <a:p>
            <a:endParaRPr lang="en-GB"/>
          </a:p>
        </p:txBody>
      </p:sp>
      <p:sp>
        <p:nvSpPr>
          <p:cNvPr id="6" name="Dian numeron paikkamerkki 5">
            <a:extLst>
              <a:ext uri="{FF2B5EF4-FFF2-40B4-BE49-F238E27FC236}">
                <a16:creationId xmlns:a16="http://schemas.microsoft.com/office/drawing/2014/main" id="{4ABE51ED-3A0F-40A1-87C0-7872DACB31D9}"/>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93535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38849C-5E2B-4A16-B941-4F0F3EACDE16}"/>
              </a:ext>
            </a:extLst>
          </p:cNvPr>
          <p:cNvSpPr>
            <a:spLocks noGrp="1"/>
          </p:cNvSpPr>
          <p:nvPr>
            <p:ph type="title"/>
          </p:nvPr>
        </p:nvSpPr>
        <p:spPr/>
        <p:txBody>
          <a:bodyPr/>
          <a:lstStyle/>
          <a:p>
            <a:r>
              <a:rPr lang="fi-FI"/>
              <a:t>Muokkaa ots. perustyyl. napsautt.</a:t>
            </a:r>
            <a:endParaRPr lang="en-GB"/>
          </a:p>
        </p:txBody>
      </p:sp>
      <p:sp>
        <p:nvSpPr>
          <p:cNvPr id="3" name="Sisällön paikkamerkki 2">
            <a:extLst>
              <a:ext uri="{FF2B5EF4-FFF2-40B4-BE49-F238E27FC236}">
                <a16:creationId xmlns:a16="http://schemas.microsoft.com/office/drawing/2014/main" id="{EEF72B60-2A49-47B4-91C7-7FE0FCED8BAF}"/>
              </a:ext>
            </a:extLst>
          </p:cNvPr>
          <p:cNvSpPr>
            <a:spLocks noGrp="1"/>
          </p:cNvSpPr>
          <p:nvPr>
            <p:ph sz="half" idx="1"/>
          </p:nvPr>
        </p:nvSpPr>
        <p:spPr>
          <a:xfrm>
            <a:off x="838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Sisällön paikkamerkki 3">
            <a:extLst>
              <a:ext uri="{FF2B5EF4-FFF2-40B4-BE49-F238E27FC236}">
                <a16:creationId xmlns:a16="http://schemas.microsoft.com/office/drawing/2014/main" id="{4167EA60-7634-4045-A553-E5AA296496C6}"/>
              </a:ext>
            </a:extLst>
          </p:cNvPr>
          <p:cNvSpPr>
            <a:spLocks noGrp="1"/>
          </p:cNvSpPr>
          <p:nvPr>
            <p:ph sz="half" idx="2"/>
          </p:nvPr>
        </p:nvSpPr>
        <p:spPr>
          <a:xfrm>
            <a:off x="6172200" y="1825625"/>
            <a:ext cx="5181600" cy="435133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Päivämäärän paikkamerkki 4">
            <a:extLst>
              <a:ext uri="{FF2B5EF4-FFF2-40B4-BE49-F238E27FC236}">
                <a16:creationId xmlns:a16="http://schemas.microsoft.com/office/drawing/2014/main" id="{3BF95800-CC67-48C6-883C-D2CB10576413}"/>
              </a:ext>
            </a:extLst>
          </p:cNvPr>
          <p:cNvSpPr>
            <a:spLocks noGrp="1"/>
          </p:cNvSpPr>
          <p:nvPr>
            <p:ph type="dt" sz="half" idx="10"/>
          </p:nvPr>
        </p:nvSpPr>
        <p:spPr/>
        <p:txBody>
          <a:bodyPr/>
          <a:lstStyle/>
          <a:p>
            <a:fld id="{044A8A7F-4678-4ADA-A967-6C2095B09219}" type="datetimeFigureOut">
              <a:rPr lang="en-GB" smtClean="0"/>
              <a:t>04/01/2018</a:t>
            </a:fld>
            <a:endParaRPr lang="en-GB"/>
          </a:p>
        </p:txBody>
      </p:sp>
      <p:sp>
        <p:nvSpPr>
          <p:cNvPr id="6" name="Alatunnisteen paikkamerkki 5">
            <a:extLst>
              <a:ext uri="{FF2B5EF4-FFF2-40B4-BE49-F238E27FC236}">
                <a16:creationId xmlns:a16="http://schemas.microsoft.com/office/drawing/2014/main" id="{45C27344-F518-42B9-A80B-414F970471BE}"/>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D7BCF28C-AC09-4E48-BDBD-8ADECD7BDB2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234875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4795BC-E549-43F7-A57D-6D9FDA45FE9F}"/>
              </a:ext>
            </a:extLst>
          </p:cNvPr>
          <p:cNvSpPr>
            <a:spLocks noGrp="1"/>
          </p:cNvSpPr>
          <p:nvPr>
            <p:ph type="title"/>
          </p:nvPr>
        </p:nvSpPr>
        <p:spPr>
          <a:xfrm>
            <a:off x="839788" y="365125"/>
            <a:ext cx="10515600" cy="1325563"/>
          </a:xfrm>
        </p:spPr>
        <p:txBody>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28146493-E18A-41C8-A4F5-7440301C7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4" name="Sisällön paikkamerkki 3">
            <a:extLst>
              <a:ext uri="{FF2B5EF4-FFF2-40B4-BE49-F238E27FC236}">
                <a16:creationId xmlns:a16="http://schemas.microsoft.com/office/drawing/2014/main" id="{3CD57C54-1640-4512-B3B8-2C3E01BDED13}"/>
              </a:ext>
            </a:extLst>
          </p:cNvPr>
          <p:cNvSpPr>
            <a:spLocks noGrp="1"/>
          </p:cNvSpPr>
          <p:nvPr>
            <p:ph sz="half" idx="2"/>
          </p:nvPr>
        </p:nvSpPr>
        <p:spPr>
          <a:xfrm>
            <a:off x="839788" y="2505075"/>
            <a:ext cx="5157787"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5" name="Tekstin paikkamerkki 4">
            <a:extLst>
              <a:ext uri="{FF2B5EF4-FFF2-40B4-BE49-F238E27FC236}">
                <a16:creationId xmlns:a16="http://schemas.microsoft.com/office/drawing/2014/main" id="{B0B93C9E-8A66-4B62-B855-EF9C0CBDD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a:t>
            </a:r>
          </a:p>
        </p:txBody>
      </p:sp>
      <p:sp>
        <p:nvSpPr>
          <p:cNvPr id="6" name="Sisällön paikkamerkki 5">
            <a:extLst>
              <a:ext uri="{FF2B5EF4-FFF2-40B4-BE49-F238E27FC236}">
                <a16:creationId xmlns:a16="http://schemas.microsoft.com/office/drawing/2014/main" id="{3E0653D3-5347-4933-8CA4-0592B43508EB}"/>
              </a:ext>
            </a:extLst>
          </p:cNvPr>
          <p:cNvSpPr>
            <a:spLocks noGrp="1"/>
          </p:cNvSpPr>
          <p:nvPr>
            <p:ph sz="quarter" idx="4"/>
          </p:nvPr>
        </p:nvSpPr>
        <p:spPr>
          <a:xfrm>
            <a:off x="6172200" y="2505075"/>
            <a:ext cx="5183188" cy="3684588"/>
          </a:xfrm>
        </p:spPr>
        <p:txBody>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7" name="Päivämäärän paikkamerkki 6">
            <a:extLst>
              <a:ext uri="{FF2B5EF4-FFF2-40B4-BE49-F238E27FC236}">
                <a16:creationId xmlns:a16="http://schemas.microsoft.com/office/drawing/2014/main" id="{0A4CB4FB-DA1C-428A-8911-BCE3BDD2F5B7}"/>
              </a:ext>
            </a:extLst>
          </p:cNvPr>
          <p:cNvSpPr>
            <a:spLocks noGrp="1"/>
          </p:cNvSpPr>
          <p:nvPr>
            <p:ph type="dt" sz="half" idx="10"/>
          </p:nvPr>
        </p:nvSpPr>
        <p:spPr/>
        <p:txBody>
          <a:bodyPr/>
          <a:lstStyle/>
          <a:p>
            <a:fld id="{044A8A7F-4678-4ADA-A967-6C2095B09219}" type="datetimeFigureOut">
              <a:rPr lang="en-GB" smtClean="0"/>
              <a:t>04/01/2018</a:t>
            </a:fld>
            <a:endParaRPr lang="en-GB"/>
          </a:p>
        </p:txBody>
      </p:sp>
      <p:sp>
        <p:nvSpPr>
          <p:cNvPr id="8" name="Alatunnisteen paikkamerkki 7">
            <a:extLst>
              <a:ext uri="{FF2B5EF4-FFF2-40B4-BE49-F238E27FC236}">
                <a16:creationId xmlns:a16="http://schemas.microsoft.com/office/drawing/2014/main" id="{04D0208E-7482-45FC-B93A-B36A39A113B6}"/>
              </a:ext>
            </a:extLst>
          </p:cNvPr>
          <p:cNvSpPr>
            <a:spLocks noGrp="1"/>
          </p:cNvSpPr>
          <p:nvPr>
            <p:ph type="ftr" sz="quarter" idx="11"/>
          </p:nvPr>
        </p:nvSpPr>
        <p:spPr/>
        <p:txBody>
          <a:bodyPr/>
          <a:lstStyle/>
          <a:p>
            <a:endParaRPr lang="en-GB"/>
          </a:p>
        </p:txBody>
      </p:sp>
      <p:sp>
        <p:nvSpPr>
          <p:cNvPr id="9" name="Dian numeron paikkamerkki 8">
            <a:extLst>
              <a:ext uri="{FF2B5EF4-FFF2-40B4-BE49-F238E27FC236}">
                <a16:creationId xmlns:a16="http://schemas.microsoft.com/office/drawing/2014/main" id="{E941291C-368E-47D4-A40E-1F26011F62B3}"/>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4560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496DA11-6D23-4EAD-9AC5-E3A1D78EC381}"/>
              </a:ext>
            </a:extLst>
          </p:cNvPr>
          <p:cNvSpPr>
            <a:spLocks noGrp="1"/>
          </p:cNvSpPr>
          <p:nvPr>
            <p:ph type="title"/>
          </p:nvPr>
        </p:nvSpPr>
        <p:spPr/>
        <p:txBody>
          <a:bodyPr/>
          <a:lstStyle/>
          <a:p>
            <a:r>
              <a:rPr lang="fi-FI"/>
              <a:t>Muokkaa ots. perustyyl. napsautt.</a:t>
            </a:r>
            <a:endParaRPr lang="en-GB"/>
          </a:p>
        </p:txBody>
      </p:sp>
      <p:sp>
        <p:nvSpPr>
          <p:cNvPr id="3" name="Päivämäärän paikkamerkki 2">
            <a:extLst>
              <a:ext uri="{FF2B5EF4-FFF2-40B4-BE49-F238E27FC236}">
                <a16:creationId xmlns:a16="http://schemas.microsoft.com/office/drawing/2014/main" id="{52774094-F0D4-42FF-B309-E6A9292469BA}"/>
              </a:ext>
            </a:extLst>
          </p:cNvPr>
          <p:cNvSpPr>
            <a:spLocks noGrp="1"/>
          </p:cNvSpPr>
          <p:nvPr>
            <p:ph type="dt" sz="half" idx="10"/>
          </p:nvPr>
        </p:nvSpPr>
        <p:spPr/>
        <p:txBody>
          <a:bodyPr/>
          <a:lstStyle/>
          <a:p>
            <a:fld id="{044A8A7F-4678-4ADA-A967-6C2095B09219}" type="datetimeFigureOut">
              <a:rPr lang="en-GB" smtClean="0"/>
              <a:t>04/01/2018</a:t>
            </a:fld>
            <a:endParaRPr lang="en-GB"/>
          </a:p>
        </p:txBody>
      </p:sp>
      <p:sp>
        <p:nvSpPr>
          <p:cNvPr id="4" name="Alatunnisteen paikkamerkki 3">
            <a:extLst>
              <a:ext uri="{FF2B5EF4-FFF2-40B4-BE49-F238E27FC236}">
                <a16:creationId xmlns:a16="http://schemas.microsoft.com/office/drawing/2014/main" id="{EF3042B9-C6F1-4DB0-B43E-97DBB3E95C86}"/>
              </a:ext>
            </a:extLst>
          </p:cNvPr>
          <p:cNvSpPr>
            <a:spLocks noGrp="1"/>
          </p:cNvSpPr>
          <p:nvPr>
            <p:ph type="ftr" sz="quarter" idx="11"/>
          </p:nvPr>
        </p:nvSpPr>
        <p:spPr/>
        <p:txBody>
          <a:bodyPr/>
          <a:lstStyle/>
          <a:p>
            <a:endParaRPr lang="en-GB"/>
          </a:p>
        </p:txBody>
      </p:sp>
      <p:sp>
        <p:nvSpPr>
          <p:cNvPr id="5" name="Dian numeron paikkamerkki 4">
            <a:extLst>
              <a:ext uri="{FF2B5EF4-FFF2-40B4-BE49-F238E27FC236}">
                <a16:creationId xmlns:a16="http://schemas.microsoft.com/office/drawing/2014/main" id="{CDB604EC-1354-4CDA-A399-24EECC3BEEC2}"/>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4649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DBEE9CBA-A87F-4403-8D29-93BDBCD7CF8A}"/>
              </a:ext>
            </a:extLst>
          </p:cNvPr>
          <p:cNvSpPr>
            <a:spLocks noGrp="1"/>
          </p:cNvSpPr>
          <p:nvPr>
            <p:ph type="dt" sz="half" idx="10"/>
          </p:nvPr>
        </p:nvSpPr>
        <p:spPr/>
        <p:txBody>
          <a:bodyPr/>
          <a:lstStyle/>
          <a:p>
            <a:fld id="{044A8A7F-4678-4ADA-A967-6C2095B09219}" type="datetimeFigureOut">
              <a:rPr lang="en-GB" smtClean="0"/>
              <a:t>04/01/2018</a:t>
            </a:fld>
            <a:endParaRPr lang="en-GB"/>
          </a:p>
        </p:txBody>
      </p:sp>
      <p:sp>
        <p:nvSpPr>
          <p:cNvPr id="3" name="Alatunnisteen paikkamerkki 2">
            <a:extLst>
              <a:ext uri="{FF2B5EF4-FFF2-40B4-BE49-F238E27FC236}">
                <a16:creationId xmlns:a16="http://schemas.microsoft.com/office/drawing/2014/main" id="{438DCD5C-28BC-42EC-8390-2777F3A91A11}"/>
              </a:ext>
            </a:extLst>
          </p:cNvPr>
          <p:cNvSpPr>
            <a:spLocks noGrp="1"/>
          </p:cNvSpPr>
          <p:nvPr>
            <p:ph type="ftr" sz="quarter" idx="11"/>
          </p:nvPr>
        </p:nvSpPr>
        <p:spPr/>
        <p:txBody>
          <a:bodyPr/>
          <a:lstStyle/>
          <a:p>
            <a:endParaRPr lang="en-GB"/>
          </a:p>
        </p:txBody>
      </p:sp>
      <p:sp>
        <p:nvSpPr>
          <p:cNvPr id="4" name="Dian numeron paikkamerkki 3">
            <a:extLst>
              <a:ext uri="{FF2B5EF4-FFF2-40B4-BE49-F238E27FC236}">
                <a16:creationId xmlns:a16="http://schemas.microsoft.com/office/drawing/2014/main" id="{D97D7EBE-9CF0-4A03-B076-609CFED140E4}"/>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32073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A48A2E-1ED1-4D42-A042-2A14C56009F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Sisällön paikkamerkki 2">
            <a:extLst>
              <a:ext uri="{FF2B5EF4-FFF2-40B4-BE49-F238E27FC236}">
                <a16:creationId xmlns:a16="http://schemas.microsoft.com/office/drawing/2014/main" id="{0E16441F-68AD-402C-B49B-23429FAEB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Tekstin paikkamerkki 3">
            <a:extLst>
              <a:ext uri="{FF2B5EF4-FFF2-40B4-BE49-F238E27FC236}">
                <a16:creationId xmlns:a16="http://schemas.microsoft.com/office/drawing/2014/main" id="{E55FB7BF-7B34-45EE-BC3F-27BF56DE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553AB85C-030E-4F0D-BABD-FB64FC9F6C5C}"/>
              </a:ext>
            </a:extLst>
          </p:cNvPr>
          <p:cNvSpPr>
            <a:spLocks noGrp="1"/>
          </p:cNvSpPr>
          <p:nvPr>
            <p:ph type="dt" sz="half" idx="10"/>
          </p:nvPr>
        </p:nvSpPr>
        <p:spPr/>
        <p:txBody>
          <a:bodyPr/>
          <a:lstStyle/>
          <a:p>
            <a:fld id="{044A8A7F-4678-4ADA-A967-6C2095B09219}" type="datetimeFigureOut">
              <a:rPr lang="en-GB" smtClean="0"/>
              <a:t>04/01/2018</a:t>
            </a:fld>
            <a:endParaRPr lang="en-GB"/>
          </a:p>
        </p:txBody>
      </p:sp>
      <p:sp>
        <p:nvSpPr>
          <p:cNvPr id="6" name="Alatunnisteen paikkamerkki 5">
            <a:extLst>
              <a:ext uri="{FF2B5EF4-FFF2-40B4-BE49-F238E27FC236}">
                <a16:creationId xmlns:a16="http://schemas.microsoft.com/office/drawing/2014/main" id="{EB2A63C2-CEBF-48F1-A125-7B268ABE4212}"/>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5CB719F4-63B6-45C9-82E4-A9D30D19F4D6}"/>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21523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968623-61EC-4CB7-AB6C-4D22A588E5D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GB"/>
          </a:p>
        </p:txBody>
      </p:sp>
      <p:sp>
        <p:nvSpPr>
          <p:cNvPr id="3" name="Kuvan paikkamerkki 2">
            <a:extLst>
              <a:ext uri="{FF2B5EF4-FFF2-40B4-BE49-F238E27FC236}">
                <a16:creationId xmlns:a16="http://schemas.microsoft.com/office/drawing/2014/main" id="{3A3B849F-399C-4366-8A46-FB5CB3BBA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kstin paikkamerkki 3">
            <a:extLst>
              <a:ext uri="{FF2B5EF4-FFF2-40B4-BE49-F238E27FC236}">
                <a16:creationId xmlns:a16="http://schemas.microsoft.com/office/drawing/2014/main" id="{2BC62343-1AEE-434C-B11E-0AA112517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a:t>
            </a:r>
          </a:p>
        </p:txBody>
      </p:sp>
      <p:sp>
        <p:nvSpPr>
          <p:cNvPr id="5" name="Päivämäärän paikkamerkki 4">
            <a:extLst>
              <a:ext uri="{FF2B5EF4-FFF2-40B4-BE49-F238E27FC236}">
                <a16:creationId xmlns:a16="http://schemas.microsoft.com/office/drawing/2014/main" id="{150C7535-D2A8-40EF-832C-81A9D529A3EE}"/>
              </a:ext>
            </a:extLst>
          </p:cNvPr>
          <p:cNvSpPr>
            <a:spLocks noGrp="1"/>
          </p:cNvSpPr>
          <p:nvPr>
            <p:ph type="dt" sz="half" idx="10"/>
          </p:nvPr>
        </p:nvSpPr>
        <p:spPr/>
        <p:txBody>
          <a:bodyPr/>
          <a:lstStyle/>
          <a:p>
            <a:fld id="{044A8A7F-4678-4ADA-A967-6C2095B09219}" type="datetimeFigureOut">
              <a:rPr lang="en-GB" smtClean="0"/>
              <a:t>04/01/2018</a:t>
            </a:fld>
            <a:endParaRPr lang="en-GB"/>
          </a:p>
        </p:txBody>
      </p:sp>
      <p:sp>
        <p:nvSpPr>
          <p:cNvPr id="6" name="Alatunnisteen paikkamerkki 5">
            <a:extLst>
              <a:ext uri="{FF2B5EF4-FFF2-40B4-BE49-F238E27FC236}">
                <a16:creationId xmlns:a16="http://schemas.microsoft.com/office/drawing/2014/main" id="{A0594F3F-0918-4D74-89EC-EF4AC58FA25C}"/>
              </a:ext>
            </a:extLst>
          </p:cNvPr>
          <p:cNvSpPr>
            <a:spLocks noGrp="1"/>
          </p:cNvSpPr>
          <p:nvPr>
            <p:ph type="ftr" sz="quarter" idx="11"/>
          </p:nvPr>
        </p:nvSpPr>
        <p:spPr/>
        <p:txBody>
          <a:bodyPr/>
          <a:lstStyle/>
          <a:p>
            <a:endParaRPr lang="en-GB"/>
          </a:p>
        </p:txBody>
      </p:sp>
      <p:sp>
        <p:nvSpPr>
          <p:cNvPr id="7" name="Dian numeron paikkamerkki 6">
            <a:extLst>
              <a:ext uri="{FF2B5EF4-FFF2-40B4-BE49-F238E27FC236}">
                <a16:creationId xmlns:a16="http://schemas.microsoft.com/office/drawing/2014/main" id="{C76D7820-ED6C-4DD0-985D-3E88C23EB85B}"/>
              </a:ext>
            </a:extLst>
          </p:cNvPr>
          <p:cNvSpPr>
            <a:spLocks noGrp="1"/>
          </p:cNvSpPr>
          <p:nvPr>
            <p:ph type="sldNum" sz="quarter" idx="12"/>
          </p:nvPr>
        </p:nvSpPr>
        <p:spPr/>
        <p:txBody>
          <a:bodyPr/>
          <a:lstStyle/>
          <a:p>
            <a:fld id="{0896B467-22A1-474A-B4AF-C54B96E3870C}" type="slidenum">
              <a:rPr lang="en-GB" smtClean="0"/>
              <a:t>‹#›</a:t>
            </a:fld>
            <a:endParaRPr lang="en-GB"/>
          </a:p>
        </p:txBody>
      </p:sp>
    </p:spTree>
    <p:extLst>
      <p:ext uri="{BB962C8B-B14F-4D97-AF65-F5344CB8AC3E}">
        <p14:creationId xmlns:p14="http://schemas.microsoft.com/office/powerpoint/2010/main" val="103910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D409BDCB-9122-4B46-8C41-3093F89D5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GB"/>
          </a:p>
        </p:txBody>
      </p:sp>
      <p:sp>
        <p:nvSpPr>
          <p:cNvPr id="3" name="Tekstin paikkamerkki 2">
            <a:extLst>
              <a:ext uri="{FF2B5EF4-FFF2-40B4-BE49-F238E27FC236}">
                <a16:creationId xmlns:a16="http://schemas.microsoft.com/office/drawing/2014/main" id="{5D4FAAB6-3695-4885-AE71-F18D8B561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a:t>
            </a:r>
          </a:p>
          <a:p>
            <a:pPr lvl="1"/>
            <a:r>
              <a:rPr lang="fi-FI"/>
              <a:t>toinen taso</a:t>
            </a:r>
          </a:p>
          <a:p>
            <a:pPr lvl="2"/>
            <a:r>
              <a:rPr lang="fi-FI"/>
              <a:t>kolmas taso</a:t>
            </a:r>
          </a:p>
          <a:p>
            <a:pPr lvl="3"/>
            <a:r>
              <a:rPr lang="fi-FI"/>
              <a:t>neljäs taso</a:t>
            </a:r>
          </a:p>
          <a:p>
            <a:pPr lvl="4"/>
            <a:r>
              <a:rPr lang="fi-FI"/>
              <a:t>viides taso</a:t>
            </a:r>
            <a:endParaRPr lang="en-GB"/>
          </a:p>
        </p:txBody>
      </p:sp>
      <p:sp>
        <p:nvSpPr>
          <p:cNvPr id="4" name="Päivämäärän paikkamerkki 3">
            <a:extLst>
              <a:ext uri="{FF2B5EF4-FFF2-40B4-BE49-F238E27FC236}">
                <a16:creationId xmlns:a16="http://schemas.microsoft.com/office/drawing/2014/main" id="{6E630464-B26F-4649-8F1C-33DDE2A75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A8A7F-4678-4ADA-A967-6C2095B09219}" type="datetimeFigureOut">
              <a:rPr lang="en-GB" smtClean="0"/>
              <a:t>04/01/2018</a:t>
            </a:fld>
            <a:endParaRPr lang="en-GB"/>
          </a:p>
        </p:txBody>
      </p:sp>
      <p:sp>
        <p:nvSpPr>
          <p:cNvPr id="5" name="Alatunnisteen paikkamerkki 4">
            <a:extLst>
              <a:ext uri="{FF2B5EF4-FFF2-40B4-BE49-F238E27FC236}">
                <a16:creationId xmlns:a16="http://schemas.microsoft.com/office/drawing/2014/main" id="{F0D30808-FC63-4AF4-ABCE-603D73C92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Dian numeron paikkamerkki 5">
            <a:extLst>
              <a:ext uri="{FF2B5EF4-FFF2-40B4-BE49-F238E27FC236}">
                <a16:creationId xmlns:a16="http://schemas.microsoft.com/office/drawing/2014/main" id="{353A503B-A9E5-41ED-BCA3-1CFBB50C5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6B467-22A1-474A-B4AF-C54B96E3870C}" type="slidenum">
              <a:rPr lang="en-GB" smtClean="0"/>
              <a:t>‹#›</a:t>
            </a:fld>
            <a:endParaRPr lang="en-GB"/>
          </a:p>
        </p:txBody>
      </p:sp>
    </p:spTree>
    <p:extLst>
      <p:ext uri="{BB962C8B-B14F-4D97-AF65-F5344CB8AC3E}">
        <p14:creationId xmlns:p14="http://schemas.microsoft.com/office/powerpoint/2010/main" val="856386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akariLampola/Thesi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878ES6PDC5A" TargetMode="External"/><Relationship Id="rId13" Type="http://schemas.openxmlformats.org/officeDocument/2006/relationships/image" Target="../media/image41.png"/><Relationship Id="rId18" Type="http://schemas.openxmlformats.org/officeDocument/2006/relationships/hyperlink" Target="https://www.youtube.com/watch?v=PGw14X8wO0U" TargetMode="External"/><Relationship Id="rId3" Type="http://schemas.openxmlformats.org/officeDocument/2006/relationships/image" Target="../media/image36.png"/><Relationship Id="rId21" Type="http://schemas.openxmlformats.org/officeDocument/2006/relationships/hyperlink" Target="https://www.youtube.com/watch?v=Z9NzVNoDQ2o" TargetMode="External"/><Relationship Id="rId7" Type="http://schemas.openxmlformats.org/officeDocument/2006/relationships/image" Target="../media/image38.png"/><Relationship Id="rId12" Type="http://schemas.openxmlformats.org/officeDocument/2006/relationships/hyperlink" Target="https://www.youtube.com/watch?v=GL2x8t5zmNA" TargetMode="External"/><Relationship Id="rId17" Type="http://schemas.openxmlformats.org/officeDocument/2006/relationships/image" Target="../media/image43.png"/><Relationship Id="rId2" Type="http://schemas.openxmlformats.org/officeDocument/2006/relationships/hyperlink" Target="https://www.youtube.com/watch?v=GAM4qmIr47Q" TargetMode="External"/><Relationship Id="rId16" Type="http://schemas.openxmlformats.org/officeDocument/2006/relationships/hyperlink" Target="https://www.youtube.com/watch?v=PQ2aKUGEv6U" TargetMode="Externa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www.youtube.com/watch?v=bDRAwltPFDI" TargetMode="External"/><Relationship Id="rId11" Type="http://schemas.openxmlformats.org/officeDocument/2006/relationships/image" Target="../media/image40.png"/><Relationship Id="rId24" Type="http://schemas.openxmlformats.org/officeDocument/2006/relationships/image" Target="../media/image4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hyperlink" Target="https://www.youtube.com/watch?v=MGnZpyUTf9k" TargetMode="External"/><Relationship Id="rId10" Type="http://schemas.openxmlformats.org/officeDocument/2006/relationships/hyperlink" Target="https://www.youtube.com/watch?v=F1OUjWqDrSk" TargetMode="External"/><Relationship Id="rId19" Type="http://schemas.openxmlformats.org/officeDocument/2006/relationships/image" Target="../media/image44.png"/><Relationship Id="rId4" Type="http://schemas.openxmlformats.org/officeDocument/2006/relationships/hyperlink" Target="https://www.youtube.com/watch?v=gAK1nj1FvCw" TargetMode="External"/><Relationship Id="rId9" Type="http://schemas.openxmlformats.org/officeDocument/2006/relationships/image" Target="../media/image39.png"/><Relationship Id="rId14" Type="http://schemas.openxmlformats.org/officeDocument/2006/relationships/hyperlink" Target="https://www.youtube.com/watch?v=42xFb8KPRos" TargetMode="External"/><Relationship Id="rId2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DuIrjRAzNPQ"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I8e_Buemee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SakariLampola/Thesis" TargetMode="External"/><Relationship Id="rId2" Type="http://schemas.openxmlformats.org/officeDocument/2006/relationships/hyperlink" Target="mailto:lampola@student.tut.fi"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642257" y="4525347"/>
            <a:ext cx="6939722" cy="1737360"/>
          </a:xfrm>
        </p:spPr>
        <p:txBody>
          <a:bodyPr anchor="ctr">
            <a:normAutofit/>
          </a:bodyPr>
          <a:lstStyle/>
          <a:p>
            <a:pPr algn="r"/>
            <a:r>
              <a:rPr lang="fi-FI" dirty="0"/>
              <a:t>Image-</a:t>
            </a:r>
            <a:r>
              <a:rPr lang="fi-FI" dirty="0" err="1"/>
              <a:t>Based</a:t>
            </a:r>
            <a:r>
              <a:rPr lang="fi-FI" dirty="0"/>
              <a:t> </a:t>
            </a:r>
            <a:r>
              <a:rPr lang="fi-FI" dirty="0" err="1"/>
              <a:t>Situation</a:t>
            </a:r>
            <a:r>
              <a:rPr lang="fi-FI" dirty="0"/>
              <a:t> </a:t>
            </a:r>
            <a:r>
              <a:rPr lang="fi-FI" dirty="0" err="1"/>
              <a:t>Awareness</a:t>
            </a:r>
            <a:endParaRPr lang="en-GB"/>
          </a:p>
        </p:txBody>
      </p:sp>
      <p:sp>
        <p:nvSpPr>
          <p:cNvPr id="3" name="Alaotsikko 2">
            <a:extLst>
              <a:ext uri="{FF2B5EF4-FFF2-40B4-BE49-F238E27FC236}">
                <a16:creationId xmlns:a16="http://schemas.microsoft.com/office/drawing/2014/main" id="{0CE0A981-7DF5-42A0-8595-349664CEDA97}"/>
              </a:ext>
            </a:extLst>
          </p:cNvPr>
          <p:cNvSpPr>
            <a:spLocks noGrp="1"/>
          </p:cNvSpPr>
          <p:nvPr>
            <p:ph type="subTitle" idx="1"/>
          </p:nvPr>
        </p:nvSpPr>
        <p:spPr>
          <a:xfrm>
            <a:off x="8050762" y="4525347"/>
            <a:ext cx="3211288" cy="1737360"/>
          </a:xfrm>
        </p:spPr>
        <p:txBody>
          <a:bodyPr anchor="ctr">
            <a:normAutofit/>
          </a:bodyPr>
          <a:lstStyle/>
          <a:p>
            <a:pPr algn="l"/>
            <a:r>
              <a:rPr lang="fi-FI" dirty="0"/>
              <a:t>Sakari Lampola</a:t>
            </a:r>
            <a:endParaRPr lang="en-GB"/>
          </a:p>
        </p:txBody>
      </p:sp>
    </p:spTree>
    <p:extLst>
      <p:ext uri="{BB962C8B-B14F-4D97-AF65-F5344CB8AC3E}">
        <p14:creationId xmlns:p14="http://schemas.microsoft.com/office/powerpoint/2010/main" val="155838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models</a:t>
            </a:r>
            <a:endParaRPr lang="en-US" sz="4800" kern="1200" dirty="0">
              <a:solidFill>
                <a:schemeClr val="bg1"/>
              </a:solidFill>
              <a:latin typeface="+mj-lt"/>
              <a:ea typeface="+mj-ea"/>
              <a:cs typeface="+mj-cs"/>
            </a:endParaRPr>
          </a:p>
        </p:txBody>
      </p:sp>
      <p:pic>
        <p:nvPicPr>
          <p:cNvPr id="8" name="Kuva 7">
            <a:extLst>
              <a:ext uri="{FF2B5EF4-FFF2-40B4-BE49-F238E27FC236}">
                <a16:creationId xmlns:a16="http://schemas.microsoft.com/office/drawing/2014/main" id="{FF194A6C-AAA2-4F9C-AD0F-8C1D61B5B4AF}"/>
              </a:ext>
            </a:extLst>
          </p:cNvPr>
          <p:cNvPicPr>
            <a:picLocks noChangeAspect="1"/>
          </p:cNvPicPr>
          <p:nvPr/>
        </p:nvPicPr>
        <p:blipFill>
          <a:blip r:embed="rId2"/>
          <a:stretch>
            <a:fillRect/>
          </a:stretch>
        </p:blipFill>
        <p:spPr>
          <a:xfrm>
            <a:off x="4947452" y="191823"/>
            <a:ext cx="6678940" cy="4363276"/>
          </a:xfrm>
          <a:prstGeom prst="rect">
            <a:avLst/>
          </a:prstGeom>
        </p:spPr>
      </p:pic>
      <p:pic>
        <p:nvPicPr>
          <p:cNvPr id="9" name="Kuva 8">
            <a:extLst>
              <a:ext uri="{FF2B5EF4-FFF2-40B4-BE49-F238E27FC236}">
                <a16:creationId xmlns:a16="http://schemas.microsoft.com/office/drawing/2014/main" id="{AF362AC9-12B5-41EA-BE53-5884C1673E66}"/>
              </a:ext>
            </a:extLst>
          </p:cNvPr>
          <p:cNvPicPr>
            <a:picLocks noChangeAspect="1"/>
          </p:cNvPicPr>
          <p:nvPr/>
        </p:nvPicPr>
        <p:blipFill>
          <a:blip r:embed="rId3"/>
          <a:stretch>
            <a:fillRect/>
          </a:stretch>
        </p:blipFill>
        <p:spPr>
          <a:xfrm>
            <a:off x="6277147" y="4856427"/>
            <a:ext cx="4019550" cy="1809750"/>
          </a:xfrm>
          <a:prstGeom prst="rect">
            <a:avLst/>
          </a:prstGeom>
        </p:spPr>
      </p:pic>
    </p:spTree>
    <p:extLst>
      <p:ext uri="{BB962C8B-B14F-4D97-AF65-F5344CB8AC3E}">
        <p14:creationId xmlns:p14="http://schemas.microsoft.com/office/powerpoint/2010/main" val="17039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datasets</a:t>
            </a:r>
          </a:p>
        </p:txBody>
      </p:sp>
      <p:pic>
        <p:nvPicPr>
          <p:cNvPr id="8" name="Kuva 7">
            <a:extLst>
              <a:ext uri="{FF2B5EF4-FFF2-40B4-BE49-F238E27FC236}">
                <a16:creationId xmlns:a16="http://schemas.microsoft.com/office/drawing/2014/main" id="{306A95F6-AAA7-45FC-ABC7-F2D85BE4D398}"/>
              </a:ext>
            </a:extLst>
          </p:cNvPr>
          <p:cNvPicPr>
            <a:picLocks noChangeAspect="1"/>
          </p:cNvPicPr>
          <p:nvPr/>
        </p:nvPicPr>
        <p:blipFill>
          <a:blip r:embed="rId2"/>
          <a:stretch>
            <a:fillRect/>
          </a:stretch>
        </p:blipFill>
        <p:spPr>
          <a:xfrm>
            <a:off x="5178043" y="1221018"/>
            <a:ext cx="6677073" cy="3840794"/>
          </a:xfrm>
          <a:prstGeom prst="rect">
            <a:avLst/>
          </a:prstGeom>
        </p:spPr>
      </p:pic>
    </p:spTree>
    <p:extLst>
      <p:ext uri="{BB962C8B-B14F-4D97-AF65-F5344CB8AC3E}">
        <p14:creationId xmlns:p14="http://schemas.microsoft.com/office/powerpoint/2010/main" val="126716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35419"/>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Question</a:t>
            </a:r>
            <a:r>
              <a:rPr lang="fi-FI" sz="4800" dirty="0"/>
              <a:t> </a:t>
            </a:r>
            <a:r>
              <a:rPr lang="fi-FI" sz="4800" dirty="0" err="1"/>
              <a:t>Answering</a:t>
            </a:r>
            <a:r>
              <a:rPr lang="fi-FI" sz="4800" dirty="0"/>
              <a:t> (VQA)</a:t>
            </a:r>
            <a:endParaRPr lang="en-GB" sz="4800" dirty="0"/>
          </a:p>
        </p:txBody>
      </p:sp>
    </p:spTree>
    <p:extLst>
      <p:ext uri="{BB962C8B-B14F-4D97-AF65-F5344CB8AC3E}">
        <p14:creationId xmlns:p14="http://schemas.microsoft.com/office/powerpoint/2010/main" val="400238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examples</a:t>
            </a:r>
          </a:p>
        </p:txBody>
      </p:sp>
      <p:pic>
        <p:nvPicPr>
          <p:cNvPr id="9" name="Kuva 8">
            <a:extLst>
              <a:ext uri="{FF2B5EF4-FFF2-40B4-BE49-F238E27FC236}">
                <a16:creationId xmlns:a16="http://schemas.microsoft.com/office/drawing/2014/main" id="{FEC8CA11-AB10-4B11-BDD4-ADF213C58FEA}"/>
              </a:ext>
            </a:extLst>
          </p:cNvPr>
          <p:cNvPicPr>
            <a:picLocks noChangeAspect="1"/>
          </p:cNvPicPr>
          <p:nvPr/>
        </p:nvPicPr>
        <p:blipFill>
          <a:blip r:embed="rId2"/>
          <a:stretch>
            <a:fillRect/>
          </a:stretch>
        </p:blipFill>
        <p:spPr>
          <a:xfrm>
            <a:off x="5338778" y="1122166"/>
            <a:ext cx="6284551" cy="5014683"/>
          </a:xfrm>
          <a:prstGeom prst="rect">
            <a:avLst/>
          </a:prstGeom>
        </p:spPr>
      </p:pic>
    </p:spTree>
    <p:extLst>
      <p:ext uri="{BB962C8B-B14F-4D97-AF65-F5344CB8AC3E}">
        <p14:creationId xmlns:p14="http://schemas.microsoft.com/office/powerpoint/2010/main" val="298518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q</a:t>
            </a:r>
            <a:r>
              <a:rPr lang="en-US" sz="4800" kern="1200" dirty="0">
                <a:solidFill>
                  <a:schemeClr val="bg1"/>
                </a:solidFill>
                <a:latin typeface="+mj-lt"/>
                <a:ea typeface="+mj-ea"/>
                <a:cs typeface="+mj-cs"/>
              </a:rPr>
              <a:t>uestions categories</a:t>
            </a:r>
          </a:p>
        </p:txBody>
      </p:sp>
      <p:pic>
        <p:nvPicPr>
          <p:cNvPr id="6" name="Kuva 5">
            <a:extLst>
              <a:ext uri="{FF2B5EF4-FFF2-40B4-BE49-F238E27FC236}">
                <a16:creationId xmlns:a16="http://schemas.microsoft.com/office/drawing/2014/main" id="{799CC833-BD39-4C43-89A9-3444546FCF44}"/>
              </a:ext>
            </a:extLst>
          </p:cNvPr>
          <p:cNvPicPr>
            <a:picLocks noChangeAspect="1"/>
          </p:cNvPicPr>
          <p:nvPr/>
        </p:nvPicPr>
        <p:blipFill>
          <a:blip r:embed="rId2"/>
          <a:stretch>
            <a:fillRect/>
          </a:stretch>
        </p:blipFill>
        <p:spPr>
          <a:xfrm>
            <a:off x="5338778" y="1830098"/>
            <a:ext cx="6421395" cy="3197803"/>
          </a:xfrm>
          <a:prstGeom prst="rect">
            <a:avLst/>
          </a:prstGeom>
        </p:spPr>
      </p:pic>
    </p:spTree>
    <p:extLst>
      <p:ext uri="{BB962C8B-B14F-4D97-AF65-F5344CB8AC3E}">
        <p14:creationId xmlns:p14="http://schemas.microsoft.com/office/powerpoint/2010/main" val="27151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VQA </a:t>
            </a:r>
            <a:r>
              <a:rPr lang="en-US" sz="4800" dirty="0">
                <a:solidFill>
                  <a:schemeClr val="bg1"/>
                </a:solidFill>
                <a:latin typeface="+mj-lt"/>
                <a:ea typeface="+mj-ea"/>
                <a:cs typeface="+mj-cs"/>
              </a:rPr>
              <a:t>models and datasets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9112798B-3DE0-4A09-9993-99A54538850C}"/>
              </a:ext>
            </a:extLst>
          </p:cNvPr>
          <p:cNvPicPr>
            <a:picLocks noChangeAspect="1"/>
          </p:cNvPicPr>
          <p:nvPr/>
        </p:nvPicPr>
        <p:blipFill>
          <a:blip r:embed="rId2"/>
          <a:stretch>
            <a:fillRect/>
          </a:stretch>
        </p:blipFill>
        <p:spPr>
          <a:xfrm>
            <a:off x="5217760" y="3690392"/>
            <a:ext cx="6810375" cy="1847850"/>
          </a:xfrm>
          <a:prstGeom prst="rect">
            <a:avLst/>
          </a:prstGeom>
        </p:spPr>
      </p:pic>
      <p:pic>
        <p:nvPicPr>
          <p:cNvPr id="8" name="Kuva 7">
            <a:extLst>
              <a:ext uri="{FF2B5EF4-FFF2-40B4-BE49-F238E27FC236}">
                <a16:creationId xmlns:a16="http://schemas.microsoft.com/office/drawing/2014/main" id="{9F5C8269-4686-4F5C-8290-4B30A438D953}"/>
              </a:ext>
            </a:extLst>
          </p:cNvPr>
          <p:cNvPicPr>
            <a:picLocks noChangeAspect="1"/>
          </p:cNvPicPr>
          <p:nvPr/>
        </p:nvPicPr>
        <p:blipFill>
          <a:blip r:embed="rId3"/>
          <a:stretch>
            <a:fillRect/>
          </a:stretch>
        </p:blipFill>
        <p:spPr>
          <a:xfrm>
            <a:off x="6317898" y="399082"/>
            <a:ext cx="4610100" cy="2286000"/>
          </a:xfrm>
          <a:prstGeom prst="rect">
            <a:avLst/>
          </a:prstGeom>
        </p:spPr>
      </p:pic>
    </p:spTree>
    <p:extLst>
      <p:ext uri="{BB962C8B-B14F-4D97-AF65-F5344CB8AC3E}">
        <p14:creationId xmlns:p14="http://schemas.microsoft.com/office/powerpoint/2010/main" val="359698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43376"/>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Dialog</a:t>
            </a:r>
            <a:endParaRPr lang="en-GB" sz="4800" dirty="0"/>
          </a:p>
        </p:txBody>
      </p:sp>
    </p:spTree>
    <p:extLst>
      <p:ext uri="{BB962C8B-B14F-4D97-AF65-F5344CB8AC3E}">
        <p14:creationId xmlns:p14="http://schemas.microsoft.com/office/powerpoint/2010/main" val="249150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6" name="Kuva 5">
            <a:extLst>
              <a:ext uri="{FF2B5EF4-FFF2-40B4-BE49-F238E27FC236}">
                <a16:creationId xmlns:a16="http://schemas.microsoft.com/office/drawing/2014/main" id="{3C6F3289-E20F-4980-89ED-E62D31E038BF}"/>
              </a:ext>
            </a:extLst>
          </p:cNvPr>
          <p:cNvPicPr>
            <a:picLocks noChangeAspect="1"/>
          </p:cNvPicPr>
          <p:nvPr/>
        </p:nvPicPr>
        <p:blipFill>
          <a:blip r:embed="rId2"/>
          <a:stretch>
            <a:fillRect/>
          </a:stretch>
        </p:blipFill>
        <p:spPr>
          <a:xfrm>
            <a:off x="5802019" y="1541436"/>
            <a:ext cx="5010150" cy="4171950"/>
          </a:xfrm>
          <a:prstGeom prst="rect">
            <a:avLst/>
          </a:prstGeom>
        </p:spPr>
      </p:pic>
    </p:spTree>
    <p:extLst>
      <p:ext uri="{BB962C8B-B14F-4D97-AF65-F5344CB8AC3E}">
        <p14:creationId xmlns:p14="http://schemas.microsoft.com/office/powerpoint/2010/main" val="293305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example</a:t>
            </a:r>
          </a:p>
        </p:txBody>
      </p:sp>
      <p:pic>
        <p:nvPicPr>
          <p:cNvPr id="7" name="Kuva 6">
            <a:extLst>
              <a:ext uri="{FF2B5EF4-FFF2-40B4-BE49-F238E27FC236}">
                <a16:creationId xmlns:a16="http://schemas.microsoft.com/office/drawing/2014/main" id="{5D610576-448B-42ED-B3F1-FA234FAF266F}"/>
              </a:ext>
            </a:extLst>
          </p:cNvPr>
          <p:cNvPicPr>
            <a:picLocks noChangeAspect="1"/>
          </p:cNvPicPr>
          <p:nvPr/>
        </p:nvPicPr>
        <p:blipFill>
          <a:blip r:embed="rId2"/>
          <a:stretch>
            <a:fillRect/>
          </a:stretch>
        </p:blipFill>
        <p:spPr>
          <a:xfrm>
            <a:off x="4897915" y="2147217"/>
            <a:ext cx="6976976" cy="2393860"/>
          </a:xfrm>
          <a:prstGeom prst="rect">
            <a:avLst/>
          </a:prstGeom>
        </p:spPr>
      </p:pic>
    </p:spTree>
    <p:extLst>
      <p:ext uri="{BB962C8B-B14F-4D97-AF65-F5344CB8AC3E}">
        <p14:creationId xmlns:p14="http://schemas.microsoft.com/office/powerpoint/2010/main" val="410240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models</a:t>
            </a:r>
          </a:p>
        </p:txBody>
      </p:sp>
      <p:pic>
        <p:nvPicPr>
          <p:cNvPr id="6" name="Kuva 5">
            <a:extLst>
              <a:ext uri="{FF2B5EF4-FFF2-40B4-BE49-F238E27FC236}">
                <a16:creationId xmlns:a16="http://schemas.microsoft.com/office/drawing/2014/main" id="{A1C01A2E-26E4-4EFA-B993-3C93F265F47C}"/>
              </a:ext>
            </a:extLst>
          </p:cNvPr>
          <p:cNvPicPr>
            <a:picLocks noChangeAspect="1"/>
          </p:cNvPicPr>
          <p:nvPr/>
        </p:nvPicPr>
        <p:blipFill>
          <a:blip r:embed="rId2"/>
          <a:stretch>
            <a:fillRect/>
          </a:stretch>
        </p:blipFill>
        <p:spPr>
          <a:xfrm>
            <a:off x="5338778" y="3664522"/>
            <a:ext cx="6545540" cy="2385239"/>
          </a:xfrm>
          <a:prstGeom prst="rect">
            <a:avLst/>
          </a:prstGeom>
        </p:spPr>
      </p:pic>
      <p:pic>
        <p:nvPicPr>
          <p:cNvPr id="8" name="Kuva 7">
            <a:extLst>
              <a:ext uri="{FF2B5EF4-FFF2-40B4-BE49-F238E27FC236}">
                <a16:creationId xmlns:a16="http://schemas.microsoft.com/office/drawing/2014/main" id="{F8AEC2AA-D4CE-4A98-BF6C-18041BD2997E}"/>
              </a:ext>
            </a:extLst>
          </p:cNvPr>
          <p:cNvPicPr>
            <a:picLocks noChangeAspect="1"/>
          </p:cNvPicPr>
          <p:nvPr/>
        </p:nvPicPr>
        <p:blipFill>
          <a:blip r:embed="rId3"/>
          <a:stretch>
            <a:fillRect/>
          </a:stretch>
        </p:blipFill>
        <p:spPr>
          <a:xfrm>
            <a:off x="6189204" y="522651"/>
            <a:ext cx="4838273" cy="2623696"/>
          </a:xfrm>
          <a:prstGeom prst="rect">
            <a:avLst/>
          </a:prstGeom>
        </p:spPr>
      </p:pic>
    </p:spTree>
    <p:extLst>
      <p:ext uri="{BB962C8B-B14F-4D97-AF65-F5344CB8AC3E}">
        <p14:creationId xmlns:p14="http://schemas.microsoft.com/office/powerpoint/2010/main" val="408350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Otsikko 1">
            <a:extLst>
              <a:ext uri="{FF2B5EF4-FFF2-40B4-BE49-F238E27FC236}">
                <a16:creationId xmlns:a16="http://schemas.microsoft.com/office/drawing/2014/main" id="{D36F9A62-62A9-4018-93D6-5D2DC240912A}"/>
              </a:ext>
            </a:extLst>
          </p:cNvPr>
          <p:cNvSpPr>
            <a:spLocks noGrp="1"/>
          </p:cNvSpPr>
          <p:nvPr>
            <p:ph type="title"/>
          </p:nvPr>
        </p:nvSpPr>
        <p:spPr>
          <a:xfrm>
            <a:off x="943277" y="712269"/>
            <a:ext cx="3370998" cy="5502264"/>
          </a:xfrm>
        </p:spPr>
        <p:txBody>
          <a:bodyPr>
            <a:normAutofit/>
          </a:bodyPr>
          <a:lstStyle/>
          <a:p>
            <a:r>
              <a:rPr lang="fi-FI">
                <a:solidFill>
                  <a:srgbClr val="FFFFFF"/>
                </a:solidFill>
              </a:rPr>
              <a:t>Sakari Lampola</a:t>
            </a:r>
            <a:endParaRPr lang="en-GB">
              <a:solidFill>
                <a:srgbClr val="FFFFFF"/>
              </a:solidFill>
            </a:endParaRPr>
          </a:p>
        </p:txBody>
      </p:sp>
      <p:graphicFrame>
        <p:nvGraphicFramePr>
          <p:cNvPr id="5" name="Sisällön paikkamerkki 2"/>
          <p:cNvGraphicFramePr>
            <a:graphicFrameLocks noGrp="1"/>
          </p:cNvGraphicFramePr>
          <p:nvPr>
            <p:ph idx="1"/>
            <p:extLst>
              <p:ext uri="{D42A27DB-BD31-4B8C-83A1-F6EECF244321}">
                <p14:modId xmlns:p14="http://schemas.microsoft.com/office/powerpoint/2010/main" val="13746886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dialog datasets</a:t>
            </a:r>
          </a:p>
        </p:txBody>
      </p:sp>
      <p:pic>
        <p:nvPicPr>
          <p:cNvPr id="7" name="Kuva 6">
            <a:extLst>
              <a:ext uri="{FF2B5EF4-FFF2-40B4-BE49-F238E27FC236}">
                <a16:creationId xmlns:a16="http://schemas.microsoft.com/office/drawing/2014/main" id="{966BED2B-E8D0-4B26-BD97-F4D5375BAC89}"/>
              </a:ext>
            </a:extLst>
          </p:cNvPr>
          <p:cNvPicPr>
            <a:picLocks noChangeAspect="1"/>
          </p:cNvPicPr>
          <p:nvPr/>
        </p:nvPicPr>
        <p:blipFill>
          <a:blip r:embed="rId2"/>
          <a:stretch>
            <a:fillRect/>
          </a:stretch>
        </p:blipFill>
        <p:spPr>
          <a:xfrm>
            <a:off x="5358231" y="1360459"/>
            <a:ext cx="6496885" cy="2068541"/>
          </a:xfrm>
          <a:prstGeom prst="rect">
            <a:avLst/>
          </a:prstGeom>
        </p:spPr>
      </p:pic>
    </p:spTree>
    <p:extLst>
      <p:ext uri="{BB962C8B-B14F-4D97-AF65-F5344CB8AC3E}">
        <p14:creationId xmlns:p14="http://schemas.microsoft.com/office/powerpoint/2010/main" val="56200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60594"/>
            <a:ext cx="9144000" cy="1564716"/>
          </a:xfrm>
        </p:spPr>
        <p:txBody>
          <a:bodyPr>
            <a:normAutofit/>
          </a:bodyPr>
          <a:lstStyle/>
          <a:p>
            <a:pPr algn="l"/>
            <a:r>
              <a:rPr lang="fi-FI" sz="4800" dirty="0" err="1"/>
              <a:t>Undestanding</a:t>
            </a:r>
            <a:r>
              <a:rPr lang="fi-FI" sz="4800" dirty="0"/>
              <a:t> Image:</a:t>
            </a:r>
            <a:br>
              <a:rPr lang="fi-FI" sz="4800" dirty="0"/>
            </a:br>
            <a:r>
              <a:rPr lang="fi-FI" sz="4800" dirty="0" err="1"/>
              <a:t>The</a:t>
            </a:r>
            <a:r>
              <a:rPr lang="fi-FI" sz="4800" dirty="0"/>
              <a:t> </a:t>
            </a:r>
            <a:r>
              <a:rPr lang="fi-FI" sz="4800" dirty="0" err="1"/>
              <a:t>Big</a:t>
            </a:r>
            <a:r>
              <a:rPr lang="fi-FI" sz="4800" dirty="0"/>
              <a:t> </a:t>
            </a:r>
            <a:r>
              <a:rPr lang="fi-FI" sz="4800" dirty="0" err="1"/>
              <a:t>Problem</a:t>
            </a:r>
            <a:endParaRPr lang="en-GB" sz="4800" dirty="0"/>
          </a:p>
        </p:txBody>
      </p:sp>
    </p:spTree>
    <p:extLst>
      <p:ext uri="{BB962C8B-B14F-4D97-AF65-F5344CB8AC3E}">
        <p14:creationId xmlns:p14="http://schemas.microsoft.com/office/powerpoint/2010/main" val="21918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Kuva 5" descr="Kuva, joka sisältää kohteen rakennus, ulko, vanha, henkilö&#10;&#10;Kuvaus luotu, erittäin korkea luotettavuus">
            <a:extLst>
              <a:ext uri="{FF2B5EF4-FFF2-40B4-BE49-F238E27FC236}">
                <a16:creationId xmlns:a16="http://schemas.microsoft.com/office/drawing/2014/main" id="{7191803E-690E-476E-9A9B-DA8E4804FD6C}"/>
              </a:ext>
            </a:extLst>
          </p:cNvPr>
          <p:cNvPicPr>
            <a:picLocks noChangeAspect="1"/>
          </p:cNvPicPr>
          <p:nvPr/>
        </p:nvPicPr>
        <p:blipFill>
          <a:blip r:embed="rId2"/>
          <a:stretch>
            <a:fillRect/>
          </a:stretch>
        </p:blipFill>
        <p:spPr>
          <a:xfrm>
            <a:off x="5153822" y="1221150"/>
            <a:ext cx="6553545" cy="4423642"/>
          </a:xfrm>
          <a:prstGeom prst="rect">
            <a:avLst/>
          </a:prstGeom>
        </p:spPr>
      </p:pic>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Clever Hans</a:t>
            </a:r>
          </a:p>
        </p:txBody>
      </p:sp>
      <p:sp>
        <p:nvSpPr>
          <p:cNvPr id="9" name="Tekstiruutu 8">
            <a:extLst>
              <a:ext uri="{FF2B5EF4-FFF2-40B4-BE49-F238E27FC236}">
                <a16:creationId xmlns:a16="http://schemas.microsoft.com/office/drawing/2014/main" id="{92237D83-20D5-4981-9673-B3C1DF5D2907}"/>
              </a:ext>
            </a:extLst>
          </p:cNvPr>
          <p:cNvSpPr txBox="1"/>
          <p:nvPr/>
        </p:nvSpPr>
        <p:spPr>
          <a:xfrm>
            <a:off x="9403531" y="6346840"/>
            <a:ext cx="2303836" cy="307777"/>
          </a:xfrm>
          <a:prstGeom prst="rect">
            <a:avLst/>
          </a:prstGeom>
          <a:noFill/>
        </p:spPr>
        <p:txBody>
          <a:bodyPr wrap="none" rtlCol="0">
            <a:spAutoFit/>
          </a:bodyPr>
          <a:lstStyle/>
          <a:p>
            <a:r>
              <a:rPr lang="fi-FI" sz="1400" dirty="0"/>
              <a:t>(</a:t>
            </a:r>
            <a:r>
              <a:rPr lang="fi-FI" sz="1400" dirty="0" err="1"/>
              <a:t>by</a:t>
            </a:r>
            <a:r>
              <a:rPr lang="fi-FI" sz="1400" dirty="0"/>
              <a:t> Larry </a:t>
            </a:r>
            <a:r>
              <a:rPr lang="fi-FI" sz="1400" dirty="0" err="1"/>
              <a:t>Zitnick</a:t>
            </a:r>
            <a:r>
              <a:rPr lang="fi-FI" sz="1400" dirty="0"/>
              <a:t>, 29.10.2017)</a:t>
            </a:r>
            <a:endParaRPr lang="en-GB" sz="1400" dirty="0"/>
          </a:p>
        </p:txBody>
      </p:sp>
    </p:spTree>
    <p:extLst>
      <p:ext uri="{BB962C8B-B14F-4D97-AF65-F5344CB8AC3E}">
        <p14:creationId xmlns:p14="http://schemas.microsoft.com/office/powerpoint/2010/main" val="8144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674237" y="914400"/>
            <a:ext cx="3657600" cy="2887579"/>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4800" dirty="0">
                <a:solidFill>
                  <a:schemeClr val="bg1"/>
                </a:solidFill>
                <a:latin typeface="+mj-lt"/>
                <a:ea typeface="+mj-ea"/>
                <a:cs typeface="+mj-cs"/>
              </a:rPr>
              <a:t>Current methods are inexplicable m</a:t>
            </a:r>
            <a:r>
              <a:rPr lang="en-US" sz="4800" kern="1200" dirty="0">
                <a:solidFill>
                  <a:schemeClr val="bg1"/>
                </a:solidFill>
                <a:latin typeface="+mj-lt"/>
                <a:ea typeface="+mj-ea"/>
                <a:cs typeface="+mj-cs"/>
              </a:rPr>
              <a:t>appings from image to language</a:t>
            </a:r>
          </a:p>
        </p:txBody>
      </p:sp>
      <p:sp>
        <p:nvSpPr>
          <p:cNvPr id="2" name="Nuoli: Alas 1">
            <a:extLst>
              <a:ext uri="{FF2B5EF4-FFF2-40B4-BE49-F238E27FC236}">
                <a16:creationId xmlns:a16="http://schemas.microsoft.com/office/drawing/2014/main" id="{F58BCB56-9EFC-4640-87F3-0AAEE0D0F474}"/>
              </a:ext>
            </a:extLst>
          </p:cNvPr>
          <p:cNvSpPr/>
          <p:nvPr/>
        </p:nvSpPr>
        <p:spPr>
          <a:xfrm>
            <a:off x="6635824"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pic>
        <p:nvPicPr>
          <p:cNvPr id="3" name="Kuva 2">
            <a:extLst>
              <a:ext uri="{FF2B5EF4-FFF2-40B4-BE49-F238E27FC236}">
                <a16:creationId xmlns:a16="http://schemas.microsoft.com/office/drawing/2014/main" id="{8CAFD1AF-A9DB-46CF-A262-4067152B4BB6}"/>
              </a:ext>
            </a:extLst>
          </p:cNvPr>
          <p:cNvPicPr>
            <a:picLocks noChangeAspect="1"/>
          </p:cNvPicPr>
          <p:nvPr/>
        </p:nvPicPr>
        <p:blipFill>
          <a:blip r:embed="rId2"/>
          <a:stretch>
            <a:fillRect/>
          </a:stretch>
        </p:blipFill>
        <p:spPr>
          <a:xfrm>
            <a:off x="5899581" y="535862"/>
            <a:ext cx="2352675" cy="2247900"/>
          </a:xfrm>
          <a:prstGeom prst="rect">
            <a:avLst/>
          </a:prstGeom>
        </p:spPr>
      </p:pic>
      <p:pic>
        <p:nvPicPr>
          <p:cNvPr id="4" name="Kuva 3">
            <a:extLst>
              <a:ext uri="{FF2B5EF4-FFF2-40B4-BE49-F238E27FC236}">
                <a16:creationId xmlns:a16="http://schemas.microsoft.com/office/drawing/2014/main" id="{9D1D1C94-BC7E-471D-A963-E6EB118A782C}"/>
              </a:ext>
            </a:extLst>
          </p:cNvPr>
          <p:cNvPicPr>
            <a:picLocks noChangeAspect="1"/>
          </p:cNvPicPr>
          <p:nvPr/>
        </p:nvPicPr>
        <p:blipFill>
          <a:blip r:embed="rId3"/>
          <a:stretch>
            <a:fillRect/>
          </a:stretch>
        </p:blipFill>
        <p:spPr>
          <a:xfrm>
            <a:off x="5975781" y="5549140"/>
            <a:ext cx="2276475" cy="371475"/>
          </a:xfrm>
          <a:prstGeom prst="rect">
            <a:avLst/>
          </a:prstGeom>
        </p:spPr>
      </p:pic>
      <p:pic>
        <p:nvPicPr>
          <p:cNvPr id="11" name="Kuva 10">
            <a:extLst>
              <a:ext uri="{FF2B5EF4-FFF2-40B4-BE49-F238E27FC236}">
                <a16:creationId xmlns:a16="http://schemas.microsoft.com/office/drawing/2014/main" id="{5F44F782-1B19-4077-839D-050DD795F5B0}"/>
              </a:ext>
            </a:extLst>
          </p:cNvPr>
          <p:cNvPicPr>
            <a:picLocks noChangeAspect="1"/>
          </p:cNvPicPr>
          <p:nvPr/>
        </p:nvPicPr>
        <p:blipFill>
          <a:blip r:embed="rId4"/>
          <a:stretch>
            <a:fillRect/>
          </a:stretch>
        </p:blipFill>
        <p:spPr>
          <a:xfrm>
            <a:off x="7677889" y="3604200"/>
            <a:ext cx="1876041" cy="844663"/>
          </a:xfrm>
          <a:prstGeom prst="rect">
            <a:avLst/>
          </a:prstGeom>
        </p:spPr>
      </p:pic>
      <p:pic>
        <p:nvPicPr>
          <p:cNvPr id="8" name="Kuva 7">
            <a:extLst>
              <a:ext uri="{FF2B5EF4-FFF2-40B4-BE49-F238E27FC236}">
                <a16:creationId xmlns:a16="http://schemas.microsoft.com/office/drawing/2014/main" id="{5465691B-1325-46F7-8239-C7762C4CA405}"/>
              </a:ext>
            </a:extLst>
          </p:cNvPr>
          <p:cNvPicPr>
            <a:picLocks noChangeAspect="1"/>
          </p:cNvPicPr>
          <p:nvPr/>
        </p:nvPicPr>
        <p:blipFill>
          <a:blip r:embed="rId5"/>
          <a:stretch>
            <a:fillRect/>
          </a:stretch>
        </p:blipFill>
        <p:spPr>
          <a:xfrm>
            <a:off x="8639804" y="535863"/>
            <a:ext cx="2950747" cy="2247900"/>
          </a:xfrm>
          <a:prstGeom prst="rect">
            <a:avLst/>
          </a:prstGeom>
        </p:spPr>
      </p:pic>
      <p:pic>
        <p:nvPicPr>
          <p:cNvPr id="10" name="Kuva 9">
            <a:extLst>
              <a:ext uri="{FF2B5EF4-FFF2-40B4-BE49-F238E27FC236}">
                <a16:creationId xmlns:a16="http://schemas.microsoft.com/office/drawing/2014/main" id="{D5A6DE00-8E3F-49F1-A69C-1B93DB64E54D}"/>
              </a:ext>
            </a:extLst>
          </p:cNvPr>
          <p:cNvPicPr>
            <a:picLocks noChangeAspect="1"/>
          </p:cNvPicPr>
          <p:nvPr/>
        </p:nvPicPr>
        <p:blipFill>
          <a:blip r:embed="rId6"/>
          <a:stretch>
            <a:fillRect/>
          </a:stretch>
        </p:blipFill>
        <p:spPr>
          <a:xfrm>
            <a:off x="8639804" y="5364712"/>
            <a:ext cx="2835686" cy="729176"/>
          </a:xfrm>
          <a:prstGeom prst="rect">
            <a:avLst/>
          </a:prstGeom>
        </p:spPr>
      </p:pic>
      <p:sp>
        <p:nvSpPr>
          <p:cNvPr id="14" name="Nuoli: Alas 13">
            <a:extLst>
              <a:ext uri="{FF2B5EF4-FFF2-40B4-BE49-F238E27FC236}">
                <a16:creationId xmlns:a16="http://schemas.microsoft.com/office/drawing/2014/main" id="{4CA85BC7-A83C-4B22-B4C3-3E686829EE17}"/>
              </a:ext>
            </a:extLst>
          </p:cNvPr>
          <p:cNvSpPr/>
          <p:nvPr/>
        </p:nvSpPr>
        <p:spPr>
          <a:xfrm>
            <a:off x="9561881" y="3379108"/>
            <a:ext cx="991531" cy="1687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a:t>
            </a:r>
            <a:endParaRPr lang="en-GB" dirty="0"/>
          </a:p>
        </p:txBody>
      </p:sp>
    </p:spTree>
    <p:extLst>
      <p:ext uri="{BB962C8B-B14F-4D97-AF65-F5344CB8AC3E}">
        <p14:creationId xmlns:p14="http://schemas.microsoft.com/office/powerpoint/2010/main" val="21833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2883"/>
            <a:ext cx="9144000" cy="1564716"/>
          </a:xfrm>
        </p:spPr>
        <p:txBody>
          <a:bodyPr>
            <a:normAutofit/>
          </a:bodyPr>
          <a:lstStyle/>
          <a:p>
            <a:pPr algn="l"/>
            <a:r>
              <a:rPr lang="fi-FI" sz="4800" dirty="0" err="1"/>
              <a:t>Understanding</a:t>
            </a:r>
            <a:r>
              <a:rPr lang="fi-FI" sz="4800" dirty="0"/>
              <a:t> Image:</a:t>
            </a:r>
            <a:br>
              <a:rPr lang="fi-FI" sz="4800" dirty="0"/>
            </a:br>
            <a:r>
              <a:rPr lang="fi-FI" sz="4800" dirty="0"/>
              <a:t>Visual </a:t>
            </a:r>
            <a:r>
              <a:rPr lang="fi-FI" sz="4800" dirty="0" err="1"/>
              <a:t>Reasoning</a:t>
            </a:r>
            <a:endParaRPr lang="en-GB" sz="4800" dirty="0"/>
          </a:p>
        </p:txBody>
      </p:sp>
    </p:spTree>
    <p:extLst>
      <p:ext uri="{BB962C8B-B14F-4D97-AF65-F5344CB8AC3E}">
        <p14:creationId xmlns:p14="http://schemas.microsoft.com/office/powerpoint/2010/main" val="84810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example</a:t>
            </a:r>
          </a:p>
        </p:txBody>
      </p:sp>
      <p:pic>
        <p:nvPicPr>
          <p:cNvPr id="7" name="Kuva 6">
            <a:extLst>
              <a:ext uri="{FF2B5EF4-FFF2-40B4-BE49-F238E27FC236}">
                <a16:creationId xmlns:a16="http://schemas.microsoft.com/office/drawing/2014/main" id="{10BBAAEB-4B45-4E6D-9A0B-491CBDE7AEDF}"/>
              </a:ext>
            </a:extLst>
          </p:cNvPr>
          <p:cNvPicPr>
            <a:picLocks noChangeAspect="1"/>
          </p:cNvPicPr>
          <p:nvPr/>
        </p:nvPicPr>
        <p:blipFill>
          <a:blip r:embed="rId2"/>
          <a:stretch>
            <a:fillRect/>
          </a:stretch>
        </p:blipFill>
        <p:spPr>
          <a:xfrm>
            <a:off x="5696823" y="1081869"/>
            <a:ext cx="5423371" cy="4694262"/>
          </a:xfrm>
          <a:prstGeom prst="rect">
            <a:avLst/>
          </a:prstGeom>
        </p:spPr>
      </p:pic>
    </p:spTree>
    <p:extLst>
      <p:ext uri="{BB962C8B-B14F-4D97-AF65-F5344CB8AC3E}">
        <p14:creationId xmlns:p14="http://schemas.microsoft.com/office/powerpoint/2010/main" val="3749438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models</a:t>
            </a:r>
          </a:p>
        </p:txBody>
      </p:sp>
      <p:pic>
        <p:nvPicPr>
          <p:cNvPr id="6" name="Kuva 5">
            <a:extLst>
              <a:ext uri="{FF2B5EF4-FFF2-40B4-BE49-F238E27FC236}">
                <a16:creationId xmlns:a16="http://schemas.microsoft.com/office/drawing/2014/main" id="{2F42B48D-EB65-4F4D-A097-E544D750D2FA}"/>
              </a:ext>
            </a:extLst>
          </p:cNvPr>
          <p:cNvPicPr>
            <a:picLocks noChangeAspect="1"/>
          </p:cNvPicPr>
          <p:nvPr/>
        </p:nvPicPr>
        <p:blipFill>
          <a:blip r:embed="rId2"/>
          <a:stretch>
            <a:fillRect/>
          </a:stretch>
        </p:blipFill>
        <p:spPr>
          <a:xfrm>
            <a:off x="5784915" y="1302128"/>
            <a:ext cx="5505450" cy="3876675"/>
          </a:xfrm>
          <a:prstGeom prst="rect">
            <a:avLst/>
          </a:prstGeom>
        </p:spPr>
      </p:pic>
    </p:spTree>
    <p:extLst>
      <p:ext uri="{BB962C8B-B14F-4D97-AF65-F5344CB8AC3E}">
        <p14:creationId xmlns:p14="http://schemas.microsoft.com/office/powerpoint/2010/main" val="41409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Visual reasoning datasets</a:t>
            </a:r>
          </a:p>
        </p:txBody>
      </p:sp>
      <p:pic>
        <p:nvPicPr>
          <p:cNvPr id="7" name="Kuva 6">
            <a:extLst>
              <a:ext uri="{FF2B5EF4-FFF2-40B4-BE49-F238E27FC236}">
                <a16:creationId xmlns:a16="http://schemas.microsoft.com/office/drawing/2014/main" id="{5672F607-8E7D-48AC-B032-4EC61CCAC3F2}"/>
              </a:ext>
            </a:extLst>
          </p:cNvPr>
          <p:cNvPicPr>
            <a:picLocks noChangeAspect="1"/>
          </p:cNvPicPr>
          <p:nvPr/>
        </p:nvPicPr>
        <p:blipFill>
          <a:blip r:embed="rId2"/>
          <a:stretch>
            <a:fillRect/>
          </a:stretch>
        </p:blipFill>
        <p:spPr>
          <a:xfrm>
            <a:off x="5293551" y="1225115"/>
            <a:ext cx="6561565" cy="4407769"/>
          </a:xfrm>
          <a:prstGeom prst="rect">
            <a:avLst/>
          </a:prstGeom>
        </p:spPr>
      </p:pic>
    </p:spTree>
    <p:extLst>
      <p:ext uri="{BB962C8B-B14F-4D97-AF65-F5344CB8AC3E}">
        <p14:creationId xmlns:p14="http://schemas.microsoft.com/office/powerpoint/2010/main" val="233714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Thesis</a:t>
            </a:r>
            <a:endParaRPr lang="en-GB" sz="4800"/>
          </a:p>
        </p:txBody>
      </p:sp>
    </p:spTree>
    <p:extLst>
      <p:ext uri="{BB962C8B-B14F-4D97-AF65-F5344CB8AC3E}">
        <p14:creationId xmlns:p14="http://schemas.microsoft.com/office/powerpoint/2010/main" val="261073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Pre</a:t>
            </a:r>
            <a:r>
              <a:rPr lang="en-US" sz="4800" dirty="0">
                <a:solidFill>
                  <a:schemeClr val="bg1"/>
                </a:solidFill>
                <a:latin typeface="+mj-lt"/>
                <a:ea typeface="+mj-ea"/>
                <a:cs typeface="+mj-cs"/>
              </a:rPr>
              <a:t>liminary work 2017</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D65E1B23-826B-4389-9F57-587C22323196}"/>
              </a:ext>
            </a:extLst>
          </p:cNvPr>
          <p:cNvSpPr>
            <a:spLocks noGrp="1"/>
          </p:cNvSpPr>
          <p:nvPr>
            <p:ph idx="1"/>
          </p:nvPr>
        </p:nvSpPr>
        <p:spPr>
          <a:xfrm>
            <a:off x="5111221" y="1435644"/>
            <a:ext cx="6602635" cy="3950617"/>
          </a:xfrm>
        </p:spPr>
        <p:txBody>
          <a:bodyPr>
            <a:normAutofit lnSpcReduction="10000"/>
          </a:bodyPr>
          <a:lstStyle/>
          <a:p>
            <a:r>
              <a:rPr lang="en-GB" sz="1400" dirty="0"/>
              <a:t>Richard </a:t>
            </a:r>
            <a:r>
              <a:rPr lang="en-GB" sz="1400" dirty="0" err="1"/>
              <a:t>Szeliski</a:t>
            </a:r>
            <a:r>
              <a:rPr lang="en-GB" sz="1400" dirty="0"/>
              <a:t>: “Computer Vision: Algorithms and Applications”</a:t>
            </a:r>
          </a:p>
          <a:p>
            <a:r>
              <a:rPr lang="en-GB" sz="1400" dirty="0"/>
              <a:t>Sebastian </a:t>
            </a:r>
            <a:r>
              <a:rPr lang="en-GB" sz="1400" dirty="0" err="1"/>
              <a:t>Thrun</a:t>
            </a:r>
            <a:r>
              <a:rPr lang="en-GB" sz="1400" dirty="0"/>
              <a:t>, Wolfram </a:t>
            </a:r>
            <a:r>
              <a:rPr lang="en-GB" sz="1400" dirty="0" err="1"/>
              <a:t>Burgard</a:t>
            </a:r>
            <a:r>
              <a:rPr lang="en-GB" sz="1400" dirty="0"/>
              <a:t>, Dieter Fox: “Probabilistic Robotics”</a:t>
            </a:r>
          </a:p>
          <a:p>
            <a:r>
              <a:rPr lang="fi-FI" sz="1400" dirty="0"/>
              <a:t>Kevin P. Murphy: ”Machine Learning. A </a:t>
            </a:r>
            <a:r>
              <a:rPr lang="fi-FI" sz="1400" dirty="0" err="1"/>
              <a:t>Probabilistic</a:t>
            </a:r>
            <a:r>
              <a:rPr lang="fi-FI" sz="1400" dirty="0"/>
              <a:t> </a:t>
            </a:r>
            <a:r>
              <a:rPr lang="fi-FI" sz="1400" dirty="0" err="1"/>
              <a:t>Perspective</a:t>
            </a:r>
            <a:r>
              <a:rPr lang="fi-FI" sz="1400" dirty="0"/>
              <a:t>”</a:t>
            </a:r>
          </a:p>
          <a:p>
            <a:r>
              <a:rPr lang="fi-FI" sz="1400" dirty="0"/>
              <a:t>Stanford CS231n: ”</a:t>
            </a:r>
            <a:r>
              <a:rPr lang="en-GB" sz="1400" dirty="0"/>
              <a:t>Convolutional Neural Networks for Visual Recognition</a:t>
            </a:r>
            <a:r>
              <a:rPr lang="fi-FI" sz="1400" dirty="0"/>
              <a:t>” (YouTube)</a:t>
            </a:r>
          </a:p>
          <a:p>
            <a:r>
              <a:rPr lang="fi-FI" sz="1400" dirty="0" err="1"/>
              <a:t>Udacity</a:t>
            </a:r>
            <a:r>
              <a:rPr lang="fi-FI" sz="1400" dirty="0"/>
              <a:t>: ”</a:t>
            </a:r>
            <a:r>
              <a:rPr lang="fi-FI" sz="1400" dirty="0" err="1"/>
              <a:t>Introduction</a:t>
            </a:r>
            <a:r>
              <a:rPr lang="fi-FI" sz="1400" dirty="0"/>
              <a:t> to Computer Vision” (YouTube)</a:t>
            </a:r>
          </a:p>
          <a:p>
            <a:r>
              <a:rPr lang="fi-FI" sz="1400" dirty="0" err="1"/>
              <a:t>Udacity</a:t>
            </a:r>
            <a:r>
              <a:rPr lang="fi-FI" sz="1400" dirty="0"/>
              <a:t>: ”Intro to Machine Learning” (YouTube)</a:t>
            </a:r>
          </a:p>
          <a:p>
            <a:r>
              <a:rPr lang="fi-FI" sz="1400" dirty="0" err="1"/>
              <a:t>Udacity</a:t>
            </a:r>
            <a:r>
              <a:rPr lang="fi-FI" sz="1400" dirty="0"/>
              <a:t>: ”Machine Learning” (YouTube)</a:t>
            </a:r>
          </a:p>
          <a:p>
            <a:r>
              <a:rPr lang="fi-FI" sz="1400" dirty="0" err="1"/>
              <a:t>Udacity</a:t>
            </a:r>
            <a:r>
              <a:rPr lang="fi-FI" sz="1400" dirty="0"/>
              <a:t>: ”</a:t>
            </a:r>
            <a:r>
              <a:rPr lang="fi-FI" sz="1400" dirty="0" err="1"/>
              <a:t>Computational</a:t>
            </a:r>
            <a:r>
              <a:rPr lang="fi-FI" sz="1400" dirty="0"/>
              <a:t> </a:t>
            </a:r>
            <a:r>
              <a:rPr lang="fi-FI" sz="1400" dirty="0" err="1"/>
              <a:t>Photography</a:t>
            </a:r>
            <a:r>
              <a:rPr lang="fi-FI" sz="1400" dirty="0"/>
              <a:t>” (YouTube)</a:t>
            </a:r>
          </a:p>
          <a:p>
            <a:r>
              <a:rPr lang="fi-FI" sz="1400" dirty="0" err="1"/>
              <a:t>Daphne</a:t>
            </a:r>
            <a:r>
              <a:rPr lang="fi-FI" sz="1400" dirty="0"/>
              <a:t> </a:t>
            </a:r>
            <a:r>
              <a:rPr lang="fi-FI" sz="1400" dirty="0" err="1"/>
              <a:t>Koller</a:t>
            </a:r>
            <a:r>
              <a:rPr lang="fi-FI" sz="1400" dirty="0"/>
              <a:t>: ”</a:t>
            </a:r>
            <a:r>
              <a:rPr lang="fi-FI" sz="1400" dirty="0" err="1"/>
              <a:t>Probabilistic</a:t>
            </a:r>
            <a:r>
              <a:rPr lang="fi-FI" sz="1400" dirty="0"/>
              <a:t> </a:t>
            </a:r>
            <a:r>
              <a:rPr lang="fi-FI" sz="1400" dirty="0" err="1"/>
              <a:t>Graphical</a:t>
            </a:r>
            <a:r>
              <a:rPr lang="fi-FI" sz="1400" dirty="0"/>
              <a:t> </a:t>
            </a:r>
            <a:r>
              <a:rPr lang="fi-FI" sz="1400" dirty="0" err="1"/>
              <a:t>Models</a:t>
            </a:r>
            <a:r>
              <a:rPr lang="fi-FI" sz="1400" dirty="0"/>
              <a:t>” (YouTube)</a:t>
            </a:r>
          </a:p>
          <a:p>
            <a:r>
              <a:rPr lang="fi-FI" sz="1400" dirty="0" err="1"/>
              <a:t>Reviews</a:t>
            </a:r>
            <a:r>
              <a:rPr lang="fi-FI" sz="1400" dirty="0"/>
              <a:t> on </a:t>
            </a:r>
            <a:r>
              <a:rPr lang="fi-FI" sz="1400" dirty="0" err="1"/>
              <a:t>calculus</a:t>
            </a:r>
            <a:r>
              <a:rPr lang="fi-FI" sz="1400" dirty="0"/>
              <a:t>, </a:t>
            </a:r>
            <a:r>
              <a:rPr lang="fi-FI" sz="1400" dirty="0" err="1"/>
              <a:t>linear</a:t>
            </a:r>
            <a:r>
              <a:rPr lang="fi-FI" sz="1400" dirty="0"/>
              <a:t> algebra, </a:t>
            </a:r>
            <a:r>
              <a:rPr lang="fi-FI" sz="1400" dirty="0" err="1"/>
              <a:t>statistics</a:t>
            </a:r>
            <a:r>
              <a:rPr lang="fi-FI" sz="1400" dirty="0"/>
              <a:t>, </a:t>
            </a:r>
            <a:r>
              <a:rPr lang="fi-FI" sz="1400" dirty="0" err="1"/>
              <a:t>probability</a:t>
            </a:r>
            <a:r>
              <a:rPr lang="fi-FI" sz="1400" dirty="0"/>
              <a:t>, …</a:t>
            </a:r>
          </a:p>
          <a:p>
            <a:r>
              <a:rPr lang="fi-FI" sz="1400" dirty="0" err="1"/>
              <a:t>Kaggle</a:t>
            </a:r>
            <a:r>
              <a:rPr lang="fi-FI" sz="1400" dirty="0"/>
              <a:t> </a:t>
            </a:r>
            <a:r>
              <a:rPr lang="fi-FI" sz="1400" dirty="0" err="1"/>
              <a:t>competition</a:t>
            </a:r>
            <a:endParaRPr lang="fi-FI" sz="1400" dirty="0"/>
          </a:p>
          <a:p>
            <a:r>
              <a:rPr lang="fi-FI" sz="1400" dirty="0" err="1"/>
              <a:t>Matlab</a:t>
            </a:r>
            <a:r>
              <a:rPr lang="fi-FI" sz="1400" dirty="0"/>
              <a:t>, Python</a:t>
            </a:r>
          </a:p>
          <a:p>
            <a:r>
              <a:rPr lang="fi-FI" sz="1400" dirty="0"/>
              <a:t>ICCV 2017</a:t>
            </a:r>
          </a:p>
        </p:txBody>
      </p:sp>
    </p:spTree>
    <p:extLst>
      <p:ext uri="{BB962C8B-B14F-4D97-AF65-F5344CB8AC3E}">
        <p14:creationId xmlns:p14="http://schemas.microsoft.com/office/powerpoint/2010/main" val="2945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19519"/>
            <a:ext cx="9144000" cy="1564716"/>
          </a:xfrm>
        </p:spPr>
        <p:txBody>
          <a:bodyPr>
            <a:normAutofit/>
          </a:bodyPr>
          <a:lstStyle/>
          <a:p>
            <a:pPr algn="l"/>
            <a:r>
              <a:rPr lang="fi-FI" sz="4800" dirty="0" err="1"/>
              <a:t>Motivation</a:t>
            </a:r>
            <a:r>
              <a:rPr lang="fi-FI" sz="4800" dirty="0"/>
              <a:t>:</a:t>
            </a:r>
            <a:br>
              <a:rPr lang="fi-FI" sz="4800" dirty="0"/>
            </a:br>
            <a:r>
              <a:rPr lang="fi-FI" sz="4800" dirty="0" err="1"/>
              <a:t>Understanding</a:t>
            </a:r>
            <a:r>
              <a:rPr lang="fi-FI" sz="4800" dirty="0"/>
              <a:t> Image</a:t>
            </a:r>
            <a:endParaRPr lang="en-GB" sz="4800" dirty="0"/>
          </a:p>
        </p:txBody>
      </p:sp>
    </p:spTree>
    <p:extLst>
      <p:ext uri="{BB962C8B-B14F-4D97-AF65-F5344CB8AC3E}">
        <p14:creationId xmlns:p14="http://schemas.microsoft.com/office/powerpoint/2010/main" val="117679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General information</a:t>
            </a:r>
            <a:endParaRPr lang="en-US" sz="4800" kern="1200" dirty="0">
              <a:solidFill>
                <a:schemeClr val="bg1"/>
              </a:solidFill>
              <a:latin typeface="+mj-lt"/>
              <a:ea typeface="+mj-ea"/>
              <a:cs typeface="+mj-cs"/>
            </a:endParaRPr>
          </a:p>
        </p:txBody>
      </p:sp>
      <p:sp>
        <p:nvSpPr>
          <p:cNvPr id="6" name="Tekstiruutu 5">
            <a:extLst>
              <a:ext uri="{FF2B5EF4-FFF2-40B4-BE49-F238E27FC236}">
                <a16:creationId xmlns:a16="http://schemas.microsoft.com/office/drawing/2014/main" id="{2EB7904F-F2C8-439D-A67F-EF7676528ED6}"/>
              </a:ext>
            </a:extLst>
          </p:cNvPr>
          <p:cNvSpPr txBox="1"/>
          <p:nvPr/>
        </p:nvSpPr>
        <p:spPr>
          <a:xfrm>
            <a:off x="5227368" y="733297"/>
            <a:ext cx="6333828" cy="5355312"/>
          </a:xfrm>
          <a:prstGeom prst="rect">
            <a:avLst/>
          </a:prstGeom>
          <a:noFill/>
        </p:spPr>
        <p:txBody>
          <a:bodyPr wrap="square" rtlCol="0">
            <a:spAutoFit/>
          </a:bodyPr>
          <a:lstStyle/>
          <a:p>
            <a:r>
              <a:rPr lang="fi-FI" dirty="0" err="1"/>
              <a:t>Title</a:t>
            </a:r>
            <a:r>
              <a:rPr lang="fi-FI" dirty="0"/>
              <a:t>:</a:t>
            </a:r>
          </a:p>
          <a:p>
            <a:r>
              <a:rPr lang="fi-FI" dirty="0"/>
              <a:t>Image-</a:t>
            </a:r>
            <a:r>
              <a:rPr lang="fi-FI" dirty="0" err="1"/>
              <a:t>Based</a:t>
            </a:r>
            <a:r>
              <a:rPr lang="fi-FI" dirty="0"/>
              <a:t> </a:t>
            </a:r>
            <a:r>
              <a:rPr lang="fi-FI" dirty="0" err="1"/>
              <a:t>Situation</a:t>
            </a:r>
            <a:r>
              <a:rPr lang="fi-FI" dirty="0"/>
              <a:t> </a:t>
            </a:r>
            <a:r>
              <a:rPr lang="fi-FI" dirty="0" err="1"/>
              <a:t>Awareness</a:t>
            </a:r>
            <a:endParaRPr lang="fi-FI" dirty="0"/>
          </a:p>
          <a:p>
            <a:endParaRPr lang="fi-FI" dirty="0"/>
          </a:p>
          <a:p>
            <a:r>
              <a:rPr lang="fi-FI" dirty="0" err="1"/>
              <a:t>Doctoral</a:t>
            </a:r>
            <a:r>
              <a:rPr lang="fi-FI" dirty="0"/>
              <a:t> </a:t>
            </a:r>
            <a:r>
              <a:rPr lang="fi-FI" dirty="0" err="1"/>
              <a:t>Programme</a:t>
            </a:r>
            <a:r>
              <a:rPr lang="fi-FI" dirty="0"/>
              <a:t>: </a:t>
            </a:r>
          </a:p>
          <a:p>
            <a:r>
              <a:rPr lang="fi-FI" dirty="0"/>
              <a:t>TUT Engineering Sciences, TTITO</a:t>
            </a:r>
            <a:endParaRPr lang="en-GB" dirty="0"/>
          </a:p>
          <a:p>
            <a:endParaRPr lang="fi-FI" dirty="0"/>
          </a:p>
          <a:p>
            <a:r>
              <a:rPr lang="fi-FI" dirty="0" err="1"/>
              <a:t>Faculty</a:t>
            </a:r>
            <a:r>
              <a:rPr lang="fi-FI" dirty="0"/>
              <a:t>: </a:t>
            </a:r>
          </a:p>
          <a:p>
            <a:r>
              <a:rPr lang="fi-FI" dirty="0"/>
              <a:t>Department of </a:t>
            </a:r>
            <a:r>
              <a:rPr lang="fi-FI" dirty="0" err="1"/>
              <a:t>Automation</a:t>
            </a:r>
            <a:r>
              <a:rPr lang="fi-FI" dirty="0"/>
              <a:t> Science and Engineering</a:t>
            </a:r>
          </a:p>
          <a:p>
            <a:endParaRPr lang="fi-FI" dirty="0"/>
          </a:p>
          <a:p>
            <a:r>
              <a:rPr lang="fi-FI" dirty="0" err="1"/>
              <a:t>Supervisor</a:t>
            </a:r>
            <a:r>
              <a:rPr lang="fi-FI" dirty="0"/>
              <a:t>: </a:t>
            </a:r>
          </a:p>
          <a:p>
            <a:r>
              <a:rPr lang="fi-FI" dirty="0" err="1"/>
              <a:t>Professor</a:t>
            </a:r>
            <a:r>
              <a:rPr lang="fi-FI" dirty="0"/>
              <a:t> Risto Ritala</a:t>
            </a:r>
          </a:p>
          <a:p>
            <a:endParaRPr lang="fi-FI" dirty="0"/>
          </a:p>
          <a:p>
            <a:r>
              <a:rPr lang="fi-FI" dirty="0" err="1"/>
              <a:t>Approved</a:t>
            </a:r>
            <a:r>
              <a:rPr lang="fi-FI" dirty="0"/>
              <a:t>:</a:t>
            </a:r>
          </a:p>
          <a:p>
            <a:r>
              <a:rPr lang="fi-FI" dirty="0"/>
              <a:t>8.12.2017</a:t>
            </a:r>
          </a:p>
          <a:p>
            <a:endParaRPr lang="fi-FI" dirty="0"/>
          </a:p>
          <a:p>
            <a:r>
              <a:rPr lang="fi-FI" dirty="0"/>
              <a:t>Schedule: </a:t>
            </a:r>
          </a:p>
          <a:p>
            <a:r>
              <a:rPr lang="fi-FI" dirty="0"/>
              <a:t>2018-2021</a:t>
            </a:r>
            <a:endParaRPr lang="en-GB" dirty="0"/>
          </a:p>
          <a:p>
            <a:endParaRPr lang="en-GB" dirty="0"/>
          </a:p>
          <a:p>
            <a:endParaRPr lang="fi-FI" dirty="0"/>
          </a:p>
        </p:txBody>
      </p:sp>
    </p:spTree>
    <p:extLst>
      <p:ext uri="{BB962C8B-B14F-4D97-AF65-F5344CB8AC3E}">
        <p14:creationId xmlns:p14="http://schemas.microsoft.com/office/powerpoint/2010/main" val="8526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a:t>
            </a:r>
          </a:p>
        </p:txBody>
      </p:sp>
      <p:pic>
        <p:nvPicPr>
          <p:cNvPr id="8" name="Kuva 7">
            <a:extLst>
              <a:ext uri="{FF2B5EF4-FFF2-40B4-BE49-F238E27FC236}">
                <a16:creationId xmlns:a16="http://schemas.microsoft.com/office/drawing/2014/main" id="{B259A094-CEBC-4717-8A7D-885DB8C3167E}"/>
              </a:ext>
            </a:extLst>
          </p:cNvPr>
          <p:cNvPicPr>
            <a:picLocks noChangeAspect="1"/>
          </p:cNvPicPr>
          <p:nvPr/>
        </p:nvPicPr>
        <p:blipFill>
          <a:blip r:embed="rId2"/>
          <a:stretch>
            <a:fillRect/>
          </a:stretch>
        </p:blipFill>
        <p:spPr>
          <a:xfrm>
            <a:off x="5074616" y="2674655"/>
            <a:ext cx="6780500" cy="3826074"/>
          </a:xfrm>
          <a:prstGeom prst="rect">
            <a:avLst/>
          </a:prstGeom>
        </p:spPr>
      </p:pic>
      <p:sp>
        <p:nvSpPr>
          <p:cNvPr id="4" name="Tekstiruutu 3">
            <a:extLst>
              <a:ext uri="{FF2B5EF4-FFF2-40B4-BE49-F238E27FC236}">
                <a16:creationId xmlns:a16="http://schemas.microsoft.com/office/drawing/2014/main" id="{536BFABA-D24B-43DD-BCEC-7660B106EEBB}"/>
              </a:ext>
            </a:extLst>
          </p:cNvPr>
          <p:cNvSpPr txBox="1"/>
          <p:nvPr/>
        </p:nvSpPr>
        <p:spPr>
          <a:xfrm>
            <a:off x="5074616" y="4692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288655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Reserch</a:t>
            </a:r>
            <a:r>
              <a:rPr lang="en-US" sz="4800" dirty="0">
                <a:solidFill>
                  <a:schemeClr val="bg1"/>
                </a:solidFill>
                <a:latin typeface="+mj-lt"/>
                <a:ea typeface="+mj-ea"/>
                <a:cs typeface="+mj-cs"/>
              </a:rPr>
              <a:t> questions</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65E7934D-1C55-4E03-8EFF-C8BDB551A88F}"/>
              </a:ext>
            </a:extLst>
          </p:cNvPr>
          <p:cNvSpPr/>
          <p:nvPr/>
        </p:nvSpPr>
        <p:spPr>
          <a:xfrm>
            <a:off x="5091206" y="1720840"/>
            <a:ext cx="6947070" cy="3416320"/>
          </a:xfrm>
          <a:prstGeom prst="rect">
            <a:avLst/>
          </a:prstGeom>
        </p:spPr>
        <p:txBody>
          <a:bodyPr wrap="square">
            <a:spAutoFit/>
          </a:bodyPr>
          <a:lstStyle/>
          <a:p>
            <a:pPr marL="342900" indent="-342900">
              <a:buAutoNum type="arabicParenR"/>
            </a:pPr>
            <a:r>
              <a:rPr lang="en-GB" dirty="0"/>
              <a:t>By which methods an image-based perception of the environment can be produced, including object detection and localization in the field of view context? </a:t>
            </a:r>
          </a:p>
          <a:p>
            <a:pPr marL="342900" indent="-342900">
              <a:buAutoNum type="arabicParenR"/>
            </a:pPr>
            <a:r>
              <a:rPr lang="en-GB" dirty="0"/>
              <a:t>By which methods a comprehension of the situation can be produced? This includes estimating object locations and their velocities in a 3d coordinate system, also for currently hidden objects. </a:t>
            </a:r>
          </a:p>
          <a:p>
            <a:pPr marL="342900" indent="-342900">
              <a:buAutoNum type="arabicParenR"/>
            </a:pPr>
            <a:r>
              <a:rPr lang="en-GB" dirty="0"/>
              <a:t>By which methods a future projection of the situation can be created?</a:t>
            </a:r>
          </a:p>
          <a:p>
            <a:pPr marL="342900" indent="-342900">
              <a:buAutoNum type="arabicParenR"/>
            </a:pPr>
            <a:r>
              <a:rPr lang="en-GB" dirty="0"/>
              <a:t>By which methods the comprehension and the future projection can be translated into human language? </a:t>
            </a:r>
          </a:p>
          <a:p>
            <a:pPr marL="342900" indent="-342900">
              <a:buAutoNum type="arabicParenR"/>
            </a:pPr>
            <a:r>
              <a:rPr lang="en-GB" dirty="0"/>
              <a:t>How are uncertainty and reliability considered and represented? </a:t>
            </a:r>
          </a:p>
        </p:txBody>
      </p:sp>
    </p:spTree>
    <p:extLst>
      <p:ext uri="{BB962C8B-B14F-4D97-AF65-F5344CB8AC3E}">
        <p14:creationId xmlns:p14="http://schemas.microsoft.com/office/powerpoint/2010/main" val="151841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Prototype</a:t>
            </a:r>
          </a:p>
        </p:txBody>
      </p:sp>
      <p:pic>
        <p:nvPicPr>
          <p:cNvPr id="6" name="Kuva 5">
            <a:extLst>
              <a:ext uri="{FF2B5EF4-FFF2-40B4-BE49-F238E27FC236}">
                <a16:creationId xmlns:a16="http://schemas.microsoft.com/office/drawing/2014/main" id="{4E24B657-454B-46AF-BB54-282D6CFCCCED}"/>
              </a:ext>
            </a:extLst>
          </p:cNvPr>
          <p:cNvPicPr>
            <a:picLocks noChangeAspect="1"/>
          </p:cNvPicPr>
          <p:nvPr/>
        </p:nvPicPr>
        <p:blipFill>
          <a:blip r:embed="rId2"/>
          <a:stretch>
            <a:fillRect/>
          </a:stretch>
        </p:blipFill>
        <p:spPr>
          <a:xfrm>
            <a:off x="5063251" y="476972"/>
            <a:ext cx="3173730" cy="2019265"/>
          </a:xfrm>
          <a:prstGeom prst="rect">
            <a:avLst/>
          </a:prstGeom>
        </p:spPr>
      </p:pic>
      <p:sp>
        <p:nvSpPr>
          <p:cNvPr id="8" name="Tekstiruutu 7">
            <a:extLst>
              <a:ext uri="{FF2B5EF4-FFF2-40B4-BE49-F238E27FC236}">
                <a16:creationId xmlns:a16="http://schemas.microsoft.com/office/drawing/2014/main" id="{6D12795E-3D1D-427C-9012-C3FB14CB66BE}"/>
              </a:ext>
            </a:extLst>
          </p:cNvPr>
          <p:cNvSpPr txBox="1"/>
          <p:nvPr/>
        </p:nvSpPr>
        <p:spPr>
          <a:xfrm>
            <a:off x="8439574" y="1014445"/>
            <a:ext cx="3415542" cy="1292662"/>
          </a:xfrm>
          <a:prstGeom prst="rect">
            <a:avLst/>
          </a:prstGeom>
          <a:noFill/>
        </p:spPr>
        <p:txBody>
          <a:bodyPr wrap="square" rtlCol="0">
            <a:spAutoFit/>
          </a:bodyPr>
          <a:lstStyle/>
          <a:p>
            <a:r>
              <a:rPr lang="en-GB" b="1" dirty="0"/>
              <a:t>OrCam </a:t>
            </a:r>
            <a:r>
              <a:rPr lang="en-GB" b="1" dirty="0" err="1"/>
              <a:t>MyEye</a:t>
            </a:r>
            <a:r>
              <a:rPr lang="en-GB" b="1" dirty="0"/>
              <a:t> 2.0</a:t>
            </a:r>
          </a:p>
          <a:p>
            <a:r>
              <a:rPr lang="en-GB" sz="1200" dirty="0"/>
              <a:t>“For blind and partially sighted people, an artificial vision device with a lightweight smart camera that instantly reads text aloud - from any surface – and recognizes faces, products, and money notes in real time.”</a:t>
            </a:r>
            <a:endParaRPr lang="en-GB" sz="1200" b="1" dirty="0"/>
          </a:p>
        </p:txBody>
      </p:sp>
      <p:pic>
        <p:nvPicPr>
          <p:cNvPr id="9" name="Kuva 8">
            <a:extLst>
              <a:ext uri="{FF2B5EF4-FFF2-40B4-BE49-F238E27FC236}">
                <a16:creationId xmlns:a16="http://schemas.microsoft.com/office/drawing/2014/main" id="{CCC73B42-F3E9-4509-BE7F-7846EAC53AEF}"/>
              </a:ext>
            </a:extLst>
          </p:cNvPr>
          <p:cNvPicPr>
            <a:picLocks noChangeAspect="1"/>
          </p:cNvPicPr>
          <p:nvPr/>
        </p:nvPicPr>
        <p:blipFill>
          <a:blip r:embed="rId3"/>
          <a:stretch>
            <a:fillRect/>
          </a:stretch>
        </p:blipFill>
        <p:spPr>
          <a:xfrm>
            <a:off x="4974010" y="3164306"/>
            <a:ext cx="3609976" cy="2138363"/>
          </a:xfrm>
          <a:prstGeom prst="rect">
            <a:avLst/>
          </a:prstGeom>
        </p:spPr>
      </p:pic>
      <p:sp>
        <p:nvSpPr>
          <p:cNvPr id="11" name="Tekstiruutu 10">
            <a:extLst>
              <a:ext uri="{FF2B5EF4-FFF2-40B4-BE49-F238E27FC236}">
                <a16:creationId xmlns:a16="http://schemas.microsoft.com/office/drawing/2014/main" id="{534A1636-760E-4F56-AC4C-0175EEC5C36F}"/>
              </a:ext>
            </a:extLst>
          </p:cNvPr>
          <p:cNvSpPr txBox="1"/>
          <p:nvPr/>
        </p:nvSpPr>
        <p:spPr>
          <a:xfrm>
            <a:off x="8712982" y="3164306"/>
            <a:ext cx="3415543" cy="2769989"/>
          </a:xfrm>
          <a:prstGeom prst="rect">
            <a:avLst/>
          </a:prstGeom>
          <a:noFill/>
        </p:spPr>
        <p:txBody>
          <a:bodyPr wrap="square" rtlCol="0">
            <a:spAutoFit/>
          </a:bodyPr>
          <a:lstStyle/>
          <a:p>
            <a:r>
              <a:rPr lang="en-GB" b="1" dirty="0"/>
              <a:t>Thesis Prototype</a:t>
            </a:r>
          </a:p>
          <a:p>
            <a:r>
              <a:rPr lang="en-GB" sz="1200" dirty="0"/>
              <a:t>A reliable and fast system which can help a visually impaired person to understand her environment better by accurate and rich description. This is</a:t>
            </a:r>
            <a:br>
              <a:rPr lang="en-GB" sz="1200" dirty="0"/>
            </a:br>
            <a:r>
              <a:rPr lang="en-GB" sz="1200" dirty="0"/>
              <a:t>accomplished by</a:t>
            </a:r>
          </a:p>
          <a:p>
            <a:pPr marL="171450" indent="-171450">
              <a:buFont typeface="Arial" panose="020B0604020202020204" pitchFamily="34" charset="0"/>
              <a:buChar char="•"/>
            </a:pPr>
            <a:r>
              <a:rPr lang="en-GB" sz="1200" dirty="0"/>
              <a:t>capturing images </a:t>
            </a:r>
          </a:p>
          <a:p>
            <a:pPr marL="171450" indent="-171450">
              <a:buFont typeface="Arial" panose="020B0604020202020204" pitchFamily="34" charset="0"/>
              <a:buChar char="•"/>
            </a:pPr>
            <a:r>
              <a:rPr lang="en-GB" sz="1200" dirty="0"/>
              <a:t>detecting objects</a:t>
            </a:r>
          </a:p>
          <a:p>
            <a:pPr marL="171450" indent="-171450">
              <a:buFont typeface="Arial" panose="020B0604020202020204" pitchFamily="34" charset="0"/>
              <a:buChar char="•"/>
            </a:pPr>
            <a:r>
              <a:rPr lang="en-GB" sz="1200" dirty="0"/>
              <a:t>comprehending situation</a:t>
            </a:r>
          </a:p>
          <a:p>
            <a:pPr marL="171450" indent="-171450">
              <a:buFont typeface="Arial" panose="020B0604020202020204" pitchFamily="34" charset="0"/>
              <a:buChar char="•"/>
            </a:pPr>
            <a:r>
              <a:rPr lang="en-GB" sz="1200" dirty="0"/>
              <a:t>describing environment</a:t>
            </a:r>
          </a:p>
          <a:p>
            <a:pPr marL="171450" indent="-171450">
              <a:buFont typeface="Arial" panose="020B0604020202020204" pitchFamily="34" charset="0"/>
              <a:buChar char="•"/>
            </a:pPr>
            <a:r>
              <a:rPr lang="en-GB" sz="1200" dirty="0"/>
              <a:t>projecting future</a:t>
            </a:r>
          </a:p>
          <a:p>
            <a:pPr marL="171450" indent="-171450">
              <a:buFont typeface="Arial" panose="020B0604020202020204" pitchFamily="34" charset="0"/>
              <a:buChar char="•"/>
            </a:pPr>
            <a:r>
              <a:rPr lang="en-GB" sz="1200" dirty="0"/>
              <a:t>implying warnings</a:t>
            </a:r>
            <a:br>
              <a:rPr lang="en-GB" sz="1200" dirty="0"/>
            </a:br>
            <a:endParaRPr lang="en-GB" sz="1200" dirty="0"/>
          </a:p>
          <a:p>
            <a:r>
              <a:rPr lang="en-GB" sz="1200" dirty="0"/>
              <a:t>The system will be demonstrated on physical hardware, preferably mobile.</a:t>
            </a:r>
          </a:p>
        </p:txBody>
      </p:sp>
    </p:spTree>
    <p:extLst>
      <p:ext uri="{BB962C8B-B14F-4D97-AF65-F5344CB8AC3E}">
        <p14:creationId xmlns:p14="http://schemas.microsoft.com/office/powerpoint/2010/main" val="354653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Schedule</a:t>
            </a:r>
            <a:endParaRPr lang="en-US" sz="4800" kern="1200" dirty="0">
              <a:solidFill>
                <a:schemeClr val="bg1"/>
              </a:solidFill>
              <a:latin typeface="+mj-lt"/>
              <a:ea typeface="+mj-ea"/>
              <a:cs typeface="+mj-cs"/>
            </a:endParaRPr>
          </a:p>
        </p:txBody>
      </p:sp>
      <p:pic>
        <p:nvPicPr>
          <p:cNvPr id="10" name="Kuva 9">
            <a:extLst>
              <a:ext uri="{FF2B5EF4-FFF2-40B4-BE49-F238E27FC236}">
                <a16:creationId xmlns:a16="http://schemas.microsoft.com/office/drawing/2014/main" id="{5EC2EFCC-B7F0-47D3-9651-0F16AA0A1A0B}"/>
              </a:ext>
            </a:extLst>
          </p:cNvPr>
          <p:cNvPicPr>
            <a:picLocks noChangeAspect="1"/>
          </p:cNvPicPr>
          <p:nvPr/>
        </p:nvPicPr>
        <p:blipFill>
          <a:blip r:embed="rId2"/>
          <a:stretch>
            <a:fillRect/>
          </a:stretch>
        </p:blipFill>
        <p:spPr>
          <a:xfrm>
            <a:off x="5138790" y="1799893"/>
            <a:ext cx="6477000" cy="2876550"/>
          </a:xfrm>
          <a:prstGeom prst="rect">
            <a:avLst/>
          </a:prstGeom>
        </p:spPr>
      </p:pic>
    </p:spTree>
    <p:extLst>
      <p:ext uri="{BB962C8B-B14F-4D97-AF65-F5344CB8AC3E}">
        <p14:creationId xmlns:p14="http://schemas.microsoft.com/office/powerpoint/2010/main" val="867836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Supporting studies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F8822591-9F2A-49EC-A389-B237C5D52142}"/>
              </a:ext>
            </a:extLst>
          </p:cNvPr>
          <p:cNvSpPr txBox="1"/>
          <p:nvPr/>
        </p:nvSpPr>
        <p:spPr>
          <a:xfrm>
            <a:off x="4981568" y="321177"/>
            <a:ext cx="6873548" cy="3693319"/>
          </a:xfrm>
          <a:prstGeom prst="rect">
            <a:avLst/>
          </a:prstGeom>
          <a:noFill/>
        </p:spPr>
        <p:txBody>
          <a:bodyPr wrap="none" rtlCol="0">
            <a:spAutoFit/>
          </a:bodyPr>
          <a:lstStyle/>
          <a:p>
            <a:r>
              <a:rPr lang="en-GB" b="1" dirty="0"/>
              <a:t>2018-2019</a:t>
            </a:r>
          </a:p>
          <a:p>
            <a:pPr lvl="0"/>
            <a:r>
              <a:rPr lang="en-GB" dirty="0"/>
              <a:t>TTI-90006 Orientation to Doctoral Studies, 3 </a:t>
            </a:r>
            <a:r>
              <a:rPr lang="en-GB" dirty="0" err="1"/>
              <a:t>cr</a:t>
            </a:r>
            <a:endParaRPr lang="en-GB" dirty="0"/>
          </a:p>
          <a:p>
            <a:pPr lvl="0"/>
            <a:r>
              <a:rPr lang="en-GB" dirty="0"/>
              <a:t>BMT-51506 Human Visual System, 5 </a:t>
            </a:r>
            <a:r>
              <a:rPr lang="en-GB" dirty="0" err="1"/>
              <a:t>cr</a:t>
            </a:r>
            <a:endParaRPr lang="en-GB" dirty="0"/>
          </a:p>
          <a:p>
            <a:pPr lvl="0"/>
            <a:r>
              <a:rPr lang="en-GB" dirty="0"/>
              <a:t>ASE-7516 Dynamic Planning with Incomplete Information, 5 </a:t>
            </a:r>
            <a:r>
              <a:rPr lang="en-GB" dirty="0" err="1"/>
              <a:t>cr</a:t>
            </a:r>
            <a:endParaRPr lang="en-GB" dirty="0"/>
          </a:p>
          <a:p>
            <a:r>
              <a:rPr lang="en-GB" b="1" dirty="0"/>
              <a:t>2019-2020</a:t>
            </a:r>
          </a:p>
          <a:p>
            <a:pPr lvl="0"/>
            <a:r>
              <a:rPr lang="en-GB" dirty="0"/>
              <a:t>SGN-31007 Advanced Image Processing, 5 </a:t>
            </a:r>
            <a:r>
              <a:rPr lang="en-GB" dirty="0" err="1"/>
              <a:t>cr</a:t>
            </a:r>
            <a:endParaRPr lang="en-GB" dirty="0"/>
          </a:p>
          <a:p>
            <a:pPr lvl="0"/>
            <a:r>
              <a:rPr lang="en-GB" dirty="0"/>
              <a:t>ASE-7536 Model-Based Estimation, 5-7 </a:t>
            </a:r>
            <a:r>
              <a:rPr lang="en-GB" dirty="0" err="1"/>
              <a:t>cr</a:t>
            </a:r>
            <a:endParaRPr lang="en-GB" dirty="0"/>
          </a:p>
          <a:p>
            <a:pPr lvl="0"/>
            <a:r>
              <a:rPr lang="en-GB" dirty="0"/>
              <a:t>SGN-25006 Vector Space Methods for Signal and Image Processing, 5 </a:t>
            </a:r>
            <a:r>
              <a:rPr lang="en-GB" dirty="0" err="1"/>
              <a:t>cr</a:t>
            </a:r>
            <a:endParaRPr lang="en-GB" dirty="0"/>
          </a:p>
          <a:p>
            <a:r>
              <a:rPr lang="en-GB" b="1" dirty="0"/>
              <a:t>2020-2021</a:t>
            </a:r>
          </a:p>
          <a:p>
            <a:pPr lvl="0"/>
            <a:r>
              <a:rPr lang="en-GB" dirty="0"/>
              <a:t>MAT-75006 Artificial Intelligence, 7 </a:t>
            </a:r>
            <a:r>
              <a:rPr lang="en-GB" dirty="0" err="1"/>
              <a:t>cr</a:t>
            </a:r>
            <a:endParaRPr lang="en-GB" dirty="0"/>
          </a:p>
          <a:p>
            <a:pPr lvl="0"/>
            <a:r>
              <a:rPr lang="en-GB" dirty="0"/>
              <a:t>SGN-43006 Knowledge Mining and Big Data, 5 </a:t>
            </a:r>
            <a:r>
              <a:rPr lang="en-GB" dirty="0" err="1"/>
              <a:t>cr</a:t>
            </a:r>
            <a:endParaRPr lang="en-GB" dirty="0"/>
          </a:p>
          <a:p>
            <a:pPr lvl="0"/>
            <a:r>
              <a:rPr lang="en-GB" dirty="0"/>
              <a:t>TTI-90016 Essay on Philosophy of Science/Research Ethics, 2 </a:t>
            </a:r>
            <a:r>
              <a:rPr lang="en-GB" dirty="0" err="1"/>
              <a:t>cr</a:t>
            </a:r>
            <a:endParaRPr lang="en-GB" dirty="0"/>
          </a:p>
          <a:p>
            <a:endParaRPr lang="en-GB" dirty="0"/>
          </a:p>
        </p:txBody>
      </p:sp>
      <p:sp>
        <p:nvSpPr>
          <p:cNvPr id="4" name="Tekstiruutu 3">
            <a:extLst>
              <a:ext uri="{FF2B5EF4-FFF2-40B4-BE49-F238E27FC236}">
                <a16:creationId xmlns:a16="http://schemas.microsoft.com/office/drawing/2014/main" id="{BCF29A2D-244F-43EE-92FA-925006176AD3}"/>
              </a:ext>
            </a:extLst>
          </p:cNvPr>
          <p:cNvSpPr txBox="1"/>
          <p:nvPr/>
        </p:nvSpPr>
        <p:spPr>
          <a:xfrm>
            <a:off x="4887329" y="5955527"/>
            <a:ext cx="6472477" cy="646331"/>
          </a:xfrm>
          <a:prstGeom prst="rect">
            <a:avLst/>
          </a:prstGeom>
          <a:noFill/>
        </p:spPr>
        <p:txBody>
          <a:bodyPr wrap="none" rtlCol="0">
            <a:spAutoFit/>
          </a:bodyPr>
          <a:lstStyle/>
          <a:p>
            <a:pPr lvl="0"/>
            <a:r>
              <a:rPr lang="en-GB" dirty="0" err="1"/>
              <a:t>Goodfellow</a:t>
            </a:r>
            <a:r>
              <a:rPr lang="en-GB" dirty="0"/>
              <a:t>, </a:t>
            </a:r>
            <a:r>
              <a:rPr lang="en-GB" dirty="0" err="1"/>
              <a:t>Bengio</a:t>
            </a:r>
            <a:r>
              <a:rPr lang="en-GB" dirty="0"/>
              <a:t>, </a:t>
            </a:r>
            <a:r>
              <a:rPr lang="en-GB" dirty="0" err="1"/>
              <a:t>Courville</a:t>
            </a:r>
            <a:r>
              <a:rPr lang="en-GB" dirty="0"/>
              <a:t>: “Deep Learning”</a:t>
            </a:r>
          </a:p>
          <a:p>
            <a:pPr lvl="0"/>
            <a:r>
              <a:rPr lang="fi-FI" dirty="0" err="1"/>
              <a:t>Udacity</a:t>
            </a:r>
            <a:r>
              <a:rPr lang="fi-FI" dirty="0"/>
              <a:t>, </a:t>
            </a:r>
            <a:r>
              <a:rPr lang="fi-FI" dirty="0" err="1"/>
              <a:t>Youtube</a:t>
            </a:r>
            <a:r>
              <a:rPr lang="fi-FI" dirty="0"/>
              <a:t> </a:t>
            </a:r>
            <a:r>
              <a:rPr lang="fi-FI" dirty="0" err="1"/>
              <a:t>courses</a:t>
            </a:r>
            <a:r>
              <a:rPr lang="fi-FI" dirty="0"/>
              <a:t> on </a:t>
            </a:r>
            <a:r>
              <a:rPr lang="fi-FI" dirty="0" err="1"/>
              <a:t>machine</a:t>
            </a:r>
            <a:r>
              <a:rPr lang="fi-FI" dirty="0"/>
              <a:t> </a:t>
            </a:r>
            <a:r>
              <a:rPr lang="fi-FI" dirty="0" err="1"/>
              <a:t>learning</a:t>
            </a:r>
            <a:r>
              <a:rPr lang="fi-FI" dirty="0"/>
              <a:t> and </a:t>
            </a:r>
            <a:r>
              <a:rPr lang="fi-FI" dirty="0" err="1"/>
              <a:t>computer</a:t>
            </a:r>
            <a:r>
              <a:rPr lang="fi-FI" dirty="0"/>
              <a:t> vision</a:t>
            </a:r>
            <a:endParaRPr lang="en-GB" dirty="0"/>
          </a:p>
        </p:txBody>
      </p:sp>
    </p:spTree>
    <p:extLst>
      <p:ext uri="{BB962C8B-B14F-4D97-AF65-F5344CB8AC3E}">
        <p14:creationId xmlns:p14="http://schemas.microsoft.com/office/powerpoint/2010/main" val="141553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544708" y="281033"/>
            <a:ext cx="6310407" cy="3416320"/>
          </a:xfrm>
          <a:prstGeom prst="rect">
            <a:avLst/>
          </a:prstGeom>
        </p:spPr>
        <p:txBody>
          <a:bodyPr wrap="square">
            <a:spAutoFit/>
          </a:bodyPr>
          <a:lstStyle/>
          <a:p>
            <a:pPr marL="342900" indent="-342900">
              <a:buFont typeface="Arial" panose="020B0604020202020204" pitchFamily="34" charset="0"/>
              <a:buChar char="•"/>
            </a:pPr>
            <a:r>
              <a:rPr lang="fi-FI" dirty="0"/>
              <a:t>S</a:t>
            </a:r>
            <a:r>
              <a:rPr lang="en-GB" dirty="0" err="1"/>
              <a:t>oftware</a:t>
            </a:r>
            <a:endParaRPr lang="en-GB" dirty="0"/>
          </a:p>
          <a:p>
            <a:pPr marL="800100" lvl="1" indent="-342900">
              <a:buFont typeface="Arial" panose="020B0604020202020204" pitchFamily="34" charset="0"/>
              <a:buChar char="•"/>
            </a:pPr>
            <a:r>
              <a:rPr lang="en-GB" dirty="0" err="1"/>
              <a:t>Matlab</a:t>
            </a:r>
            <a:r>
              <a:rPr lang="en-GB" dirty="0"/>
              <a:t> </a:t>
            </a:r>
          </a:p>
          <a:p>
            <a:pPr marL="800100" lvl="1" indent="-342900">
              <a:buFont typeface="Arial" panose="020B0604020202020204" pitchFamily="34" charset="0"/>
              <a:buChar char="•"/>
            </a:pPr>
            <a:r>
              <a:rPr lang="en-GB" dirty="0"/>
              <a:t>Python, Anaconda, Spyder</a:t>
            </a:r>
          </a:p>
          <a:p>
            <a:pPr marL="800100" lvl="1" indent="-342900">
              <a:buFont typeface="Arial" panose="020B0604020202020204" pitchFamily="34" charset="0"/>
              <a:buChar char="•"/>
            </a:pPr>
            <a:r>
              <a:rPr lang="fi-FI" dirty="0"/>
              <a:t>O</a:t>
            </a:r>
            <a:r>
              <a:rPr lang="en-GB" dirty="0" err="1"/>
              <a:t>penCV</a:t>
            </a:r>
            <a:endParaRPr lang="en-GB" dirty="0"/>
          </a:p>
          <a:p>
            <a:pPr marL="800100" lvl="1" indent="-342900">
              <a:buFont typeface="Arial" panose="020B0604020202020204" pitchFamily="34" charset="0"/>
              <a:buChar char="•"/>
            </a:pPr>
            <a:r>
              <a:rPr lang="en-GB" dirty="0" err="1"/>
              <a:t>Keras</a:t>
            </a:r>
            <a:r>
              <a:rPr lang="en-GB" dirty="0"/>
              <a:t>, </a:t>
            </a:r>
            <a:r>
              <a:rPr lang="en-GB" dirty="0" err="1"/>
              <a:t>TensorFlow</a:t>
            </a:r>
            <a:r>
              <a:rPr lang="en-GB" dirty="0"/>
              <a:t>, (</a:t>
            </a:r>
            <a:r>
              <a:rPr lang="en-GB" dirty="0" err="1"/>
              <a:t>TensorFlow</a:t>
            </a:r>
            <a:r>
              <a:rPr lang="en-GB" dirty="0"/>
              <a:t> </a:t>
            </a:r>
            <a:r>
              <a:rPr lang="en-GB" dirty="0" err="1"/>
              <a:t>Lite</a:t>
            </a:r>
            <a:r>
              <a:rPr lang="en-GB" dirty="0"/>
              <a:t>, if required)</a:t>
            </a:r>
          </a:p>
          <a:p>
            <a:pPr marL="800100" lvl="1" indent="-342900">
              <a:buFont typeface="Arial" panose="020B0604020202020204" pitchFamily="34" charset="0"/>
              <a:buChar char="•"/>
            </a:pPr>
            <a:r>
              <a:rPr lang="fi-FI" dirty="0" err="1"/>
              <a:t>NumPy</a:t>
            </a:r>
            <a:r>
              <a:rPr lang="fi-FI" dirty="0"/>
              <a:t>, P</a:t>
            </a:r>
            <a:r>
              <a:rPr lang="en-GB" dirty="0" err="1"/>
              <a:t>andas</a:t>
            </a:r>
            <a:r>
              <a:rPr lang="en-GB" dirty="0"/>
              <a:t>, </a:t>
            </a:r>
            <a:r>
              <a:rPr lang="en-GB" dirty="0" err="1"/>
              <a:t>MatPlotLib</a:t>
            </a:r>
            <a:r>
              <a:rPr lang="en-GB" dirty="0"/>
              <a:t>, </a:t>
            </a:r>
            <a:r>
              <a:rPr lang="en-GB" dirty="0" err="1"/>
              <a:t>SkLearn</a:t>
            </a:r>
            <a:r>
              <a:rPr lang="en-GB" dirty="0"/>
              <a:t>, SciPy, </a:t>
            </a:r>
            <a:r>
              <a:rPr lang="en-GB" dirty="0" err="1"/>
              <a:t>SeaBorn</a:t>
            </a:r>
            <a:r>
              <a:rPr lang="en-GB" dirty="0"/>
              <a:t>,…</a:t>
            </a:r>
          </a:p>
          <a:p>
            <a:pPr marL="800100" lvl="1" indent="-342900">
              <a:buFont typeface="Arial" panose="020B0604020202020204" pitchFamily="34" charset="0"/>
              <a:buChar char="•"/>
            </a:pPr>
            <a:r>
              <a:rPr lang="en-GB" dirty="0"/>
              <a:t>(</a:t>
            </a:r>
            <a:r>
              <a:rPr lang="en-GB" dirty="0" err="1"/>
              <a:t>PyTorch</a:t>
            </a:r>
            <a:r>
              <a:rPr lang="en-GB" dirty="0"/>
              <a:t>, Caffe2Go, if required)</a:t>
            </a:r>
          </a:p>
          <a:p>
            <a:pPr marL="800100" lvl="1" indent="-342900">
              <a:buFont typeface="Arial" panose="020B0604020202020204" pitchFamily="34" charset="0"/>
              <a:buChar char="•"/>
            </a:pPr>
            <a:r>
              <a:rPr lang="en-GB" dirty="0"/>
              <a:t>Visual Studio - prototype user interface</a:t>
            </a:r>
          </a:p>
          <a:p>
            <a:pPr marL="342900" indent="-342900">
              <a:buFont typeface="Arial" panose="020B0604020202020204" pitchFamily="34" charset="0"/>
              <a:buChar char="•"/>
            </a:pPr>
            <a:r>
              <a:rPr lang="fi-FI" dirty="0"/>
              <a:t>Hardware</a:t>
            </a:r>
          </a:p>
          <a:p>
            <a:pPr marL="800100" lvl="1" indent="-342900">
              <a:buFont typeface="Arial" panose="020B0604020202020204" pitchFamily="34" charset="0"/>
              <a:buChar char="•"/>
            </a:pPr>
            <a:r>
              <a:rPr lang="en-GB" dirty="0"/>
              <a:t>Intel i7-4790 4GHz / 16Gt Ram </a:t>
            </a:r>
          </a:p>
          <a:p>
            <a:pPr marL="800100" lvl="1" indent="-342900">
              <a:buFont typeface="Arial" panose="020B0604020202020204" pitchFamily="34" charset="0"/>
              <a:buChar char="•"/>
            </a:pPr>
            <a:r>
              <a:rPr lang="en-GB" dirty="0"/>
              <a:t>NVIDIA GeForce GTX 780 </a:t>
            </a:r>
            <a:r>
              <a:rPr lang="en-GB" dirty="0" err="1"/>
              <a:t>Ti</a:t>
            </a:r>
            <a:r>
              <a:rPr lang="en-GB" dirty="0"/>
              <a:t> (CUDA) </a:t>
            </a:r>
          </a:p>
          <a:p>
            <a:pPr marL="800100" lvl="1" indent="-342900">
              <a:buFont typeface="Arial" panose="020B0604020202020204" pitchFamily="34" charset="0"/>
              <a:buChar char="•"/>
            </a:pPr>
            <a:r>
              <a:rPr lang="en-GB" dirty="0"/>
              <a:t>(Google Cloud Platform, if required)</a:t>
            </a:r>
          </a:p>
        </p:txBody>
      </p:sp>
      <p:pic>
        <p:nvPicPr>
          <p:cNvPr id="8" name="Kuva 7">
            <a:extLst>
              <a:ext uri="{FF2B5EF4-FFF2-40B4-BE49-F238E27FC236}">
                <a16:creationId xmlns:a16="http://schemas.microsoft.com/office/drawing/2014/main" id="{DCBC9C4B-1AAA-4741-99E8-F2431BEC6FE2}"/>
              </a:ext>
            </a:extLst>
          </p:cNvPr>
          <p:cNvPicPr>
            <a:picLocks noChangeAspect="1"/>
          </p:cNvPicPr>
          <p:nvPr/>
        </p:nvPicPr>
        <p:blipFill>
          <a:blip r:embed="rId2"/>
          <a:stretch>
            <a:fillRect/>
          </a:stretch>
        </p:blipFill>
        <p:spPr>
          <a:xfrm>
            <a:off x="5544709" y="3910267"/>
            <a:ext cx="4617774" cy="2614315"/>
          </a:xfrm>
          <a:prstGeom prst="rect">
            <a:avLst/>
          </a:prstGeom>
        </p:spPr>
      </p:pic>
    </p:spTree>
    <p:extLst>
      <p:ext uri="{BB962C8B-B14F-4D97-AF65-F5344CB8AC3E}">
        <p14:creationId xmlns:p14="http://schemas.microsoft.com/office/powerpoint/2010/main" val="3197450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Vuokaavio: Prosessi 24">
            <a:extLst>
              <a:ext uri="{FF2B5EF4-FFF2-40B4-BE49-F238E27FC236}">
                <a16:creationId xmlns:a16="http://schemas.microsoft.com/office/drawing/2014/main" id="{1CAE4F5C-C6C1-40F7-A39B-6025E580B79E}"/>
              </a:ext>
            </a:extLst>
          </p:cNvPr>
          <p:cNvSpPr/>
          <p:nvPr/>
        </p:nvSpPr>
        <p:spPr>
          <a:xfrm>
            <a:off x="6155637" y="2340972"/>
            <a:ext cx="4445038" cy="1673804"/>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a:p>
            <a:pPr algn="ctr"/>
            <a:endParaRPr lang="fi-FI" dirty="0"/>
          </a:p>
          <a:p>
            <a:pPr algn="ctr"/>
            <a:endParaRPr lang="fi-FI" dirty="0"/>
          </a:p>
          <a:p>
            <a:pPr algn="ctr"/>
            <a:endParaRPr lang="fi-FI" dirty="0"/>
          </a:p>
          <a:p>
            <a:pPr algn="ctr"/>
            <a:r>
              <a:rPr lang="fi-FI" dirty="0" err="1"/>
              <a:t>OpenCV</a:t>
            </a:r>
            <a:endParaRPr lang="en-GB" dirty="0"/>
          </a:p>
        </p:txBody>
      </p:sp>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Research environment</a:t>
            </a:r>
            <a:endParaRPr lang="en-US" sz="4800" kern="1200" dirty="0">
              <a:solidFill>
                <a:schemeClr val="bg1"/>
              </a:solidFill>
              <a:latin typeface="+mj-lt"/>
              <a:ea typeface="+mj-ea"/>
              <a:cs typeface="+mj-cs"/>
            </a:endParaRPr>
          </a:p>
        </p:txBody>
      </p:sp>
      <p:sp>
        <p:nvSpPr>
          <p:cNvPr id="2" name="Vuokaavio: Prosessi 1">
            <a:extLst>
              <a:ext uri="{FF2B5EF4-FFF2-40B4-BE49-F238E27FC236}">
                <a16:creationId xmlns:a16="http://schemas.microsoft.com/office/drawing/2014/main" id="{D578F9B9-C393-49B7-8890-555B3BA8454B}"/>
              </a:ext>
            </a:extLst>
          </p:cNvPr>
          <p:cNvSpPr/>
          <p:nvPr/>
        </p:nvSpPr>
        <p:spPr>
          <a:xfrm>
            <a:off x="6406102" y="2900707"/>
            <a:ext cx="1820849" cy="532813"/>
          </a:xfrm>
          <a:prstGeom prst="flowChart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AnalyzeVideo</a:t>
            </a:r>
            <a:endParaRPr lang="en-GB" dirty="0"/>
          </a:p>
        </p:txBody>
      </p:sp>
      <p:sp>
        <p:nvSpPr>
          <p:cNvPr id="7" name="Vuokaavio: Prosessi 6">
            <a:extLst>
              <a:ext uri="{FF2B5EF4-FFF2-40B4-BE49-F238E27FC236}">
                <a16:creationId xmlns:a16="http://schemas.microsoft.com/office/drawing/2014/main" id="{E73E7B2E-3D16-4504-8E35-A00D2A0792EB}"/>
              </a:ext>
            </a:extLst>
          </p:cNvPr>
          <p:cNvSpPr/>
          <p:nvPr/>
        </p:nvSpPr>
        <p:spPr>
          <a:xfrm>
            <a:off x="6422004" y="116285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Video </a:t>
            </a:r>
            <a:r>
              <a:rPr lang="fi-FI" dirty="0" err="1"/>
              <a:t>file</a:t>
            </a:r>
            <a:endParaRPr lang="en-GB" dirty="0"/>
          </a:p>
        </p:txBody>
      </p:sp>
      <p:sp>
        <p:nvSpPr>
          <p:cNvPr id="9" name="Vuokaavio: Prosessi 8">
            <a:extLst>
              <a:ext uri="{FF2B5EF4-FFF2-40B4-BE49-F238E27FC236}">
                <a16:creationId xmlns:a16="http://schemas.microsoft.com/office/drawing/2014/main" id="{CF6EC3AF-D58B-4B70-905A-F72500BEF51A}"/>
              </a:ext>
            </a:extLst>
          </p:cNvPr>
          <p:cNvSpPr/>
          <p:nvPr/>
        </p:nvSpPr>
        <p:spPr>
          <a:xfrm>
            <a:off x="8318391" y="1168840"/>
            <a:ext cx="176518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Camera</a:t>
            </a:r>
            <a:endParaRPr lang="en-GB" dirty="0"/>
          </a:p>
        </p:txBody>
      </p:sp>
      <p:cxnSp>
        <p:nvCxnSpPr>
          <p:cNvPr id="4" name="Suora nuoliyhdysviiva 3">
            <a:extLst>
              <a:ext uri="{FF2B5EF4-FFF2-40B4-BE49-F238E27FC236}">
                <a16:creationId xmlns:a16="http://schemas.microsoft.com/office/drawing/2014/main" id="{C026F539-F178-4A5D-8002-E27E80AFB558}"/>
              </a:ext>
            </a:extLst>
          </p:cNvPr>
          <p:cNvCxnSpPr>
            <a:cxnSpLocks/>
            <a:stCxn id="9" idx="2"/>
            <a:endCxn id="2" idx="0"/>
          </p:cNvCxnSpPr>
          <p:nvPr/>
        </p:nvCxnSpPr>
        <p:spPr>
          <a:xfrm flipH="1">
            <a:off x="7316527" y="1782819"/>
            <a:ext cx="1884459" cy="111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uora nuoliyhdysviiva 9">
            <a:extLst>
              <a:ext uri="{FF2B5EF4-FFF2-40B4-BE49-F238E27FC236}">
                <a16:creationId xmlns:a16="http://schemas.microsoft.com/office/drawing/2014/main" id="{D1618047-7E0C-4560-99B1-D50D5F4CDD08}"/>
              </a:ext>
            </a:extLst>
          </p:cNvPr>
          <p:cNvCxnSpPr>
            <a:cxnSpLocks/>
            <a:stCxn id="7" idx="2"/>
            <a:endCxn id="2" idx="0"/>
          </p:cNvCxnSpPr>
          <p:nvPr/>
        </p:nvCxnSpPr>
        <p:spPr>
          <a:xfrm>
            <a:off x="7304599" y="1776829"/>
            <a:ext cx="11928" cy="112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Vuokaavio: Prosessi 13">
            <a:extLst>
              <a:ext uri="{FF2B5EF4-FFF2-40B4-BE49-F238E27FC236}">
                <a16:creationId xmlns:a16="http://schemas.microsoft.com/office/drawing/2014/main" id="{867B30B7-BF0A-4BD6-851A-05F0771DFFC7}"/>
              </a:ext>
            </a:extLst>
          </p:cNvPr>
          <p:cNvSpPr/>
          <p:nvPr/>
        </p:nvSpPr>
        <p:spPr>
          <a:xfrm>
            <a:off x="8617890" y="2900707"/>
            <a:ext cx="1820849" cy="532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ObjectDetection</a:t>
            </a:r>
            <a:endParaRPr lang="en-GB" dirty="0"/>
          </a:p>
        </p:txBody>
      </p:sp>
      <p:sp>
        <p:nvSpPr>
          <p:cNvPr id="15" name="Vuokaavio: Prosessi 14">
            <a:extLst>
              <a:ext uri="{FF2B5EF4-FFF2-40B4-BE49-F238E27FC236}">
                <a16:creationId xmlns:a16="http://schemas.microsoft.com/office/drawing/2014/main" id="{3F0B66F3-49D0-4D04-926A-1F8FB6FE3D51}"/>
              </a:ext>
            </a:extLst>
          </p:cNvPr>
          <p:cNvSpPr/>
          <p:nvPr/>
        </p:nvSpPr>
        <p:spPr>
          <a:xfrm>
            <a:off x="8603313" y="4517832"/>
            <a:ext cx="1820849" cy="613979"/>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MobileNetSSD</a:t>
            </a:r>
            <a:r>
              <a:rPr lang="fi-FI" dirty="0"/>
              <a:t> (</a:t>
            </a:r>
            <a:r>
              <a:rPr lang="fi-FI" dirty="0" err="1"/>
              <a:t>caffe</a:t>
            </a:r>
            <a:r>
              <a:rPr lang="fi-FI" dirty="0"/>
              <a:t>)</a:t>
            </a:r>
            <a:endParaRPr lang="en-GB" dirty="0"/>
          </a:p>
        </p:txBody>
      </p:sp>
      <p:cxnSp>
        <p:nvCxnSpPr>
          <p:cNvPr id="18" name="Suora nuoliyhdysviiva 17">
            <a:extLst>
              <a:ext uri="{FF2B5EF4-FFF2-40B4-BE49-F238E27FC236}">
                <a16:creationId xmlns:a16="http://schemas.microsoft.com/office/drawing/2014/main" id="{57BAADA4-D2A5-4CEC-A24C-F81841002DBE}"/>
              </a:ext>
            </a:extLst>
          </p:cNvPr>
          <p:cNvCxnSpPr>
            <a:cxnSpLocks/>
            <a:stCxn id="14" idx="2"/>
            <a:endCxn id="15" idx="0"/>
          </p:cNvCxnSpPr>
          <p:nvPr/>
        </p:nvCxnSpPr>
        <p:spPr>
          <a:xfrm flipH="1">
            <a:off x="9513738" y="3433520"/>
            <a:ext cx="14577"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uora nuoliyhdysviiva 19">
            <a:extLst>
              <a:ext uri="{FF2B5EF4-FFF2-40B4-BE49-F238E27FC236}">
                <a16:creationId xmlns:a16="http://schemas.microsoft.com/office/drawing/2014/main" id="{CCD7BDD8-35F4-4D3D-920E-BC8F8FCA8B90}"/>
              </a:ext>
            </a:extLst>
          </p:cNvPr>
          <p:cNvCxnSpPr>
            <a:cxnSpLocks/>
            <a:stCxn id="2" idx="3"/>
            <a:endCxn id="14" idx="1"/>
          </p:cNvCxnSpPr>
          <p:nvPr/>
        </p:nvCxnSpPr>
        <p:spPr>
          <a:xfrm>
            <a:off x="8226951" y="3167114"/>
            <a:ext cx="3909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Vuokaavio: Prosessi 23">
            <a:extLst>
              <a:ext uri="{FF2B5EF4-FFF2-40B4-BE49-F238E27FC236}">
                <a16:creationId xmlns:a16="http://schemas.microsoft.com/office/drawing/2014/main" id="{0E4A2B7A-BB72-4104-8EAF-67EC671988E7}"/>
              </a:ext>
            </a:extLst>
          </p:cNvPr>
          <p:cNvSpPr/>
          <p:nvPr/>
        </p:nvSpPr>
        <p:spPr>
          <a:xfrm>
            <a:off x="6406102" y="4517832"/>
            <a:ext cx="1820849" cy="16409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ImageClasses</a:t>
            </a:r>
            <a:endParaRPr lang="en-GB" dirty="0"/>
          </a:p>
        </p:txBody>
      </p:sp>
      <p:cxnSp>
        <p:nvCxnSpPr>
          <p:cNvPr id="29" name="Suora nuoliyhdysviiva 28">
            <a:extLst>
              <a:ext uri="{FF2B5EF4-FFF2-40B4-BE49-F238E27FC236}">
                <a16:creationId xmlns:a16="http://schemas.microsoft.com/office/drawing/2014/main" id="{C3EC3CB6-0BD7-4218-9601-EE41ADB64B2A}"/>
              </a:ext>
            </a:extLst>
          </p:cNvPr>
          <p:cNvCxnSpPr>
            <a:cxnSpLocks/>
            <a:stCxn id="2" idx="2"/>
            <a:endCxn id="24" idx="0"/>
          </p:cNvCxnSpPr>
          <p:nvPr/>
        </p:nvCxnSpPr>
        <p:spPr>
          <a:xfrm>
            <a:off x="7316527" y="3433520"/>
            <a:ext cx="0" cy="10843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kstiruutu 31">
            <a:extLst>
              <a:ext uri="{FF2B5EF4-FFF2-40B4-BE49-F238E27FC236}">
                <a16:creationId xmlns:a16="http://schemas.microsoft.com/office/drawing/2014/main" id="{7D29877D-8FD9-498F-833A-069FAB1C3960}"/>
              </a:ext>
            </a:extLst>
          </p:cNvPr>
          <p:cNvSpPr txBox="1"/>
          <p:nvPr/>
        </p:nvSpPr>
        <p:spPr>
          <a:xfrm>
            <a:off x="5275123" y="212262"/>
            <a:ext cx="2892010" cy="461665"/>
          </a:xfrm>
          <a:prstGeom prst="rect">
            <a:avLst/>
          </a:prstGeom>
          <a:noFill/>
        </p:spPr>
        <p:txBody>
          <a:bodyPr wrap="none" rtlCol="0">
            <a:spAutoFit/>
          </a:bodyPr>
          <a:lstStyle/>
          <a:p>
            <a:r>
              <a:rPr lang="fi-FI" sz="2400" dirty="0"/>
              <a:t>Software </a:t>
            </a:r>
            <a:r>
              <a:rPr lang="fi-FI" sz="2400" dirty="0" err="1"/>
              <a:t>architecture</a:t>
            </a:r>
            <a:endParaRPr lang="en-GB" sz="2400" dirty="0"/>
          </a:p>
        </p:txBody>
      </p:sp>
    </p:spTree>
    <p:extLst>
      <p:ext uri="{BB962C8B-B14F-4D97-AF65-F5344CB8AC3E}">
        <p14:creationId xmlns:p14="http://schemas.microsoft.com/office/powerpoint/2010/main" val="29498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sp>
        <p:nvSpPr>
          <p:cNvPr id="7" name="Suorakulmio 6">
            <a:extLst>
              <a:ext uri="{FF2B5EF4-FFF2-40B4-BE49-F238E27FC236}">
                <a16:creationId xmlns:a16="http://schemas.microsoft.com/office/drawing/2014/main" id="{DD9F32DB-9A91-4D53-8707-3DE5E1E9A863}"/>
              </a:ext>
            </a:extLst>
          </p:cNvPr>
          <p:cNvSpPr/>
          <p:nvPr/>
        </p:nvSpPr>
        <p:spPr>
          <a:xfrm>
            <a:off x="5021950" y="5156147"/>
            <a:ext cx="5125941" cy="923330"/>
          </a:xfrm>
          <a:prstGeom prst="rect">
            <a:avLst/>
          </a:prstGeom>
        </p:spPr>
        <p:txBody>
          <a:bodyPr wrap="square">
            <a:spAutoFit/>
          </a:bodyPr>
          <a:lstStyle/>
          <a:p>
            <a:pPr marL="342900" indent="-342900">
              <a:buFont typeface="Arial" panose="020B0604020202020204" pitchFamily="34" charset="0"/>
              <a:buChar char="•"/>
            </a:pPr>
            <a:r>
              <a:rPr lang="fi-FI" dirty="0"/>
              <a:t>V</a:t>
            </a:r>
            <a:r>
              <a:rPr lang="en-GB" dirty="0" err="1"/>
              <a:t>ideo</a:t>
            </a:r>
            <a:r>
              <a:rPr lang="en-GB" dirty="0"/>
              <a:t> processing, frame by frame</a:t>
            </a:r>
          </a:p>
          <a:p>
            <a:pPr marL="342900" indent="-342900">
              <a:buFont typeface="Arial" panose="020B0604020202020204" pitchFamily="34" charset="0"/>
              <a:buChar char="•"/>
            </a:pPr>
            <a:r>
              <a:rPr lang="fi-FI" dirty="0"/>
              <a:t>P</a:t>
            </a:r>
            <a:r>
              <a:rPr lang="en-GB" dirty="0" err="1"/>
              <a:t>ython</a:t>
            </a:r>
            <a:r>
              <a:rPr lang="en-GB" dirty="0"/>
              <a:t> 3.6.2, OpenCV 3.3.0</a:t>
            </a:r>
          </a:p>
          <a:p>
            <a:pPr marL="342900" indent="-342900">
              <a:buFont typeface="Arial" panose="020B0604020202020204" pitchFamily="34" charset="0"/>
              <a:buChar char="•"/>
            </a:pPr>
            <a:r>
              <a:rPr lang="fi-FI" dirty="0"/>
              <a:t>S</a:t>
            </a:r>
            <a:r>
              <a:rPr lang="en-GB" dirty="0"/>
              <a:t>ingle Shot Detector + </a:t>
            </a:r>
            <a:r>
              <a:rPr lang="en-GB" dirty="0" err="1"/>
              <a:t>MobileNets</a:t>
            </a:r>
            <a:r>
              <a:rPr lang="en-GB" dirty="0"/>
              <a:t> (Google)</a:t>
            </a:r>
          </a:p>
        </p:txBody>
      </p:sp>
      <p:pic>
        <p:nvPicPr>
          <p:cNvPr id="2" name="Kuva 1">
            <a:extLst>
              <a:ext uri="{FF2B5EF4-FFF2-40B4-BE49-F238E27FC236}">
                <a16:creationId xmlns:a16="http://schemas.microsoft.com/office/drawing/2014/main" id="{94CF421F-E818-4CFB-A898-7FFE04ED3D10}"/>
              </a:ext>
            </a:extLst>
          </p:cNvPr>
          <p:cNvPicPr>
            <a:picLocks noChangeAspect="1"/>
          </p:cNvPicPr>
          <p:nvPr/>
        </p:nvPicPr>
        <p:blipFill>
          <a:blip r:embed="rId2"/>
          <a:stretch>
            <a:fillRect/>
          </a:stretch>
        </p:blipFill>
        <p:spPr>
          <a:xfrm>
            <a:off x="5021950" y="321177"/>
            <a:ext cx="6833166" cy="4109457"/>
          </a:xfrm>
          <a:prstGeom prst="rect">
            <a:avLst/>
          </a:prstGeom>
        </p:spPr>
      </p:pic>
    </p:spTree>
    <p:extLst>
      <p:ext uri="{BB962C8B-B14F-4D97-AF65-F5344CB8AC3E}">
        <p14:creationId xmlns:p14="http://schemas.microsoft.com/office/powerpoint/2010/main" val="94440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Resea</a:t>
            </a:r>
            <a:r>
              <a:rPr lang="en-US" sz="4800" dirty="0">
                <a:solidFill>
                  <a:schemeClr val="bg1"/>
                </a:solidFill>
                <a:latin typeface="+mj-lt"/>
                <a:ea typeface="+mj-ea"/>
                <a:cs typeface="+mj-cs"/>
              </a:rPr>
              <a:t>rch environment</a:t>
            </a:r>
            <a:endParaRPr lang="en-US" sz="4800" kern="1200" dirty="0">
              <a:solidFill>
                <a:schemeClr val="bg1"/>
              </a:solidFill>
              <a:latin typeface="+mj-lt"/>
              <a:ea typeface="+mj-ea"/>
              <a:cs typeface="+mj-cs"/>
            </a:endParaRPr>
          </a:p>
        </p:txBody>
      </p:sp>
      <p:pic>
        <p:nvPicPr>
          <p:cNvPr id="4" name="Kuva 3">
            <a:extLst>
              <a:ext uri="{FF2B5EF4-FFF2-40B4-BE49-F238E27FC236}">
                <a16:creationId xmlns:a16="http://schemas.microsoft.com/office/drawing/2014/main" id="{6C8CE313-CC7B-4D09-8BF0-54E2D480C2EF}"/>
              </a:ext>
            </a:extLst>
          </p:cNvPr>
          <p:cNvPicPr>
            <a:picLocks noChangeAspect="1"/>
          </p:cNvPicPr>
          <p:nvPr/>
        </p:nvPicPr>
        <p:blipFill>
          <a:blip r:embed="rId2"/>
          <a:stretch>
            <a:fillRect/>
          </a:stretch>
        </p:blipFill>
        <p:spPr>
          <a:xfrm>
            <a:off x="5021951" y="186439"/>
            <a:ext cx="3105886" cy="6449028"/>
          </a:xfrm>
          <a:prstGeom prst="rect">
            <a:avLst/>
          </a:prstGeom>
        </p:spPr>
      </p:pic>
      <p:pic>
        <p:nvPicPr>
          <p:cNvPr id="6" name="Kuva 5">
            <a:extLst>
              <a:ext uri="{FF2B5EF4-FFF2-40B4-BE49-F238E27FC236}">
                <a16:creationId xmlns:a16="http://schemas.microsoft.com/office/drawing/2014/main" id="{581294CE-851D-487C-9B97-D792D09D6B68}"/>
              </a:ext>
            </a:extLst>
          </p:cNvPr>
          <p:cNvPicPr>
            <a:picLocks noChangeAspect="1"/>
          </p:cNvPicPr>
          <p:nvPr/>
        </p:nvPicPr>
        <p:blipFill>
          <a:blip r:embed="rId3"/>
          <a:stretch>
            <a:fillRect/>
          </a:stretch>
        </p:blipFill>
        <p:spPr>
          <a:xfrm>
            <a:off x="8375469" y="914400"/>
            <a:ext cx="3655981" cy="4232634"/>
          </a:xfrm>
          <a:prstGeom prst="rect">
            <a:avLst/>
          </a:prstGeom>
        </p:spPr>
      </p:pic>
      <p:sp>
        <p:nvSpPr>
          <p:cNvPr id="8" name="Suorakulmio 7">
            <a:extLst>
              <a:ext uri="{FF2B5EF4-FFF2-40B4-BE49-F238E27FC236}">
                <a16:creationId xmlns:a16="http://schemas.microsoft.com/office/drawing/2014/main" id="{5D9213B2-1FB9-44F9-BFA7-EBE94AC1694F}"/>
              </a:ext>
            </a:extLst>
          </p:cNvPr>
          <p:cNvSpPr/>
          <p:nvPr/>
        </p:nvSpPr>
        <p:spPr>
          <a:xfrm>
            <a:off x="7953836" y="5620434"/>
            <a:ext cx="4238164" cy="646331"/>
          </a:xfrm>
          <a:prstGeom prst="rect">
            <a:avLst/>
          </a:prstGeom>
        </p:spPr>
        <p:txBody>
          <a:bodyPr wrap="square">
            <a:spAutoFit/>
          </a:bodyPr>
          <a:lstStyle/>
          <a:p>
            <a:pPr marL="342900" indent="-342900">
              <a:buFont typeface="Arial" panose="020B0604020202020204" pitchFamily="34" charset="0"/>
              <a:buChar char="•"/>
            </a:pPr>
            <a:r>
              <a:rPr lang="fi-FI" dirty="0"/>
              <a:t>D</a:t>
            </a:r>
            <a:r>
              <a:rPr lang="en-GB" dirty="0" err="1"/>
              <a:t>etailed</a:t>
            </a:r>
            <a:r>
              <a:rPr lang="en-GB" dirty="0"/>
              <a:t> log for every frame</a:t>
            </a:r>
          </a:p>
          <a:p>
            <a:pPr marL="342900" indent="-342900">
              <a:buFont typeface="Arial" panose="020B0604020202020204" pitchFamily="34" charset="0"/>
              <a:buChar char="•"/>
            </a:pPr>
            <a:r>
              <a:rPr lang="fi-FI" dirty="0"/>
              <a:t>T</a:t>
            </a:r>
            <a:r>
              <a:rPr lang="en-GB" dirty="0"/>
              <a:t>race file for external analysis (</a:t>
            </a:r>
            <a:r>
              <a:rPr lang="en-GB" dirty="0" err="1"/>
              <a:t>Matlab</a:t>
            </a:r>
            <a:r>
              <a:rPr lang="en-GB" dirty="0"/>
              <a:t>)</a:t>
            </a:r>
          </a:p>
        </p:txBody>
      </p:sp>
    </p:spTree>
    <p:extLst>
      <p:ext uri="{BB962C8B-B14F-4D97-AF65-F5344CB8AC3E}">
        <p14:creationId xmlns:p14="http://schemas.microsoft.com/office/powerpoint/2010/main" val="6315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ww.traffic-signal-design.com/images/toucan_signal_large.JPG">
            <a:extLst>
              <a:ext uri="{FF2B5EF4-FFF2-40B4-BE49-F238E27FC236}">
                <a16:creationId xmlns:a16="http://schemas.microsoft.com/office/drawing/2014/main" id="{8BDCF5F0-25F3-4943-BD77-E3942E04E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680482"/>
            <a:ext cx="6553545" cy="5504977"/>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leads to action</a:t>
            </a:r>
          </a:p>
        </p:txBody>
      </p:sp>
    </p:spTree>
    <p:extLst>
      <p:ext uri="{BB962C8B-B14F-4D97-AF65-F5344CB8AC3E}">
        <p14:creationId xmlns:p14="http://schemas.microsoft.com/office/powerpoint/2010/main" val="3875354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GitHub</a:t>
            </a:r>
            <a:endParaRPr lang="en-US" sz="4800" kern="1200" dirty="0">
              <a:solidFill>
                <a:schemeClr val="bg1"/>
              </a:solidFill>
              <a:latin typeface="+mj-lt"/>
              <a:ea typeface="+mj-ea"/>
              <a:cs typeface="+mj-cs"/>
            </a:endParaRPr>
          </a:p>
        </p:txBody>
      </p:sp>
      <p:sp>
        <p:nvSpPr>
          <p:cNvPr id="10" name="Suorakulmio 9">
            <a:extLst>
              <a:ext uri="{FF2B5EF4-FFF2-40B4-BE49-F238E27FC236}">
                <a16:creationId xmlns:a16="http://schemas.microsoft.com/office/drawing/2014/main" id="{C714C9EB-9BC2-4F97-90EC-AAA7B2ACCCFC}"/>
              </a:ext>
            </a:extLst>
          </p:cNvPr>
          <p:cNvSpPr/>
          <p:nvPr/>
        </p:nvSpPr>
        <p:spPr>
          <a:xfrm>
            <a:off x="5717087" y="6244504"/>
            <a:ext cx="5295442" cy="369332"/>
          </a:xfrm>
          <a:prstGeom prst="rect">
            <a:avLst/>
          </a:prstGeom>
        </p:spPr>
        <p:txBody>
          <a:bodyPr wrap="square">
            <a:spAutoFit/>
          </a:bodyPr>
          <a:lstStyle/>
          <a:p>
            <a:r>
              <a:rPr lang="fi-FI" dirty="0"/>
              <a:t>https://github.com/SakariLampola/Thesis</a:t>
            </a:r>
            <a:endParaRPr lang="en-GB" dirty="0"/>
          </a:p>
        </p:txBody>
      </p:sp>
      <p:pic>
        <p:nvPicPr>
          <p:cNvPr id="2" name="Kuva 1">
            <a:hlinkClick r:id="rId2"/>
            <a:extLst>
              <a:ext uri="{FF2B5EF4-FFF2-40B4-BE49-F238E27FC236}">
                <a16:creationId xmlns:a16="http://schemas.microsoft.com/office/drawing/2014/main" id="{F4E3247A-A30C-445F-99C0-D6504EBAE293}"/>
              </a:ext>
            </a:extLst>
          </p:cNvPr>
          <p:cNvPicPr>
            <a:picLocks noChangeAspect="1"/>
          </p:cNvPicPr>
          <p:nvPr/>
        </p:nvPicPr>
        <p:blipFill>
          <a:blip r:embed="rId3"/>
          <a:stretch>
            <a:fillRect/>
          </a:stretch>
        </p:blipFill>
        <p:spPr>
          <a:xfrm>
            <a:off x="5717087" y="299763"/>
            <a:ext cx="5566798" cy="5765804"/>
          </a:xfrm>
          <a:prstGeom prst="rect">
            <a:avLst/>
          </a:prstGeom>
        </p:spPr>
      </p:pic>
    </p:spTree>
    <p:extLst>
      <p:ext uri="{BB962C8B-B14F-4D97-AF65-F5344CB8AC3E}">
        <p14:creationId xmlns:p14="http://schemas.microsoft.com/office/powerpoint/2010/main" val="18882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Demos</a:t>
            </a:r>
          </a:p>
        </p:txBody>
      </p:sp>
      <p:sp>
        <p:nvSpPr>
          <p:cNvPr id="10" name="Suorakulmio 9">
            <a:extLst>
              <a:ext uri="{FF2B5EF4-FFF2-40B4-BE49-F238E27FC236}">
                <a16:creationId xmlns:a16="http://schemas.microsoft.com/office/drawing/2014/main" id="{C714C9EB-9BC2-4F97-90EC-AAA7B2ACCCFC}"/>
              </a:ext>
            </a:extLst>
          </p:cNvPr>
          <p:cNvSpPr/>
          <p:nvPr/>
        </p:nvSpPr>
        <p:spPr>
          <a:xfrm>
            <a:off x="4897993" y="6244503"/>
            <a:ext cx="5295442" cy="369332"/>
          </a:xfrm>
          <a:prstGeom prst="rect">
            <a:avLst/>
          </a:prstGeom>
        </p:spPr>
        <p:txBody>
          <a:bodyPr wrap="square">
            <a:spAutoFit/>
          </a:bodyPr>
          <a:lstStyle/>
          <a:p>
            <a:r>
              <a:rPr lang="fi-FI" dirty="0"/>
              <a:t>YouTube </a:t>
            </a:r>
            <a:r>
              <a:rPr lang="fi-FI" dirty="0" err="1"/>
              <a:t>channel</a:t>
            </a:r>
            <a:r>
              <a:rPr lang="fi-FI" dirty="0"/>
              <a:t>: Sakari Lampola</a:t>
            </a:r>
            <a:endParaRPr lang="en-GB" dirty="0"/>
          </a:p>
        </p:txBody>
      </p:sp>
      <p:pic>
        <p:nvPicPr>
          <p:cNvPr id="3" name="Kuva 2">
            <a:hlinkClick r:id="rId2"/>
            <a:extLst>
              <a:ext uri="{FF2B5EF4-FFF2-40B4-BE49-F238E27FC236}">
                <a16:creationId xmlns:a16="http://schemas.microsoft.com/office/drawing/2014/main" id="{6D685DC1-A7F2-46A4-A521-8FE44AB29F35}"/>
              </a:ext>
            </a:extLst>
          </p:cNvPr>
          <p:cNvPicPr>
            <a:picLocks noChangeAspect="1"/>
          </p:cNvPicPr>
          <p:nvPr/>
        </p:nvPicPr>
        <p:blipFill>
          <a:blip r:embed="rId3"/>
          <a:stretch>
            <a:fillRect/>
          </a:stretch>
        </p:blipFill>
        <p:spPr>
          <a:xfrm>
            <a:off x="4897993" y="244165"/>
            <a:ext cx="2163207" cy="1298722"/>
          </a:xfrm>
          <a:prstGeom prst="rect">
            <a:avLst/>
          </a:prstGeom>
        </p:spPr>
      </p:pic>
      <p:pic>
        <p:nvPicPr>
          <p:cNvPr id="4" name="Kuva 3">
            <a:hlinkClick r:id="rId4"/>
            <a:extLst>
              <a:ext uri="{FF2B5EF4-FFF2-40B4-BE49-F238E27FC236}">
                <a16:creationId xmlns:a16="http://schemas.microsoft.com/office/drawing/2014/main" id="{7F544A8A-37B1-4C9A-ADBA-411BBAD075C9}"/>
              </a:ext>
            </a:extLst>
          </p:cNvPr>
          <p:cNvPicPr>
            <a:picLocks noChangeAspect="1"/>
          </p:cNvPicPr>
          <p:nvPr/>
        </p:nvPicPr>
        <p:blipFill>
          <a:blip r:embed="rId5"/>
          <a:stretch>
            <a:fillRect/>
          </a:stretch>
        </p:blipFill>
        <p:spPr>
          <a:xfrm>
            <a:off x="7133772" y="244164"/>
            <a:ext cx="2149266" cy="1298722"/>
          </a:xfrm>
          <a:prstGeom prst="rect">
            <a:avLst/>
          </a:prstGeom>
        </p:spPr>
      </p:pic>
      <p:pic>
        <p:nvPicPr>
          <p:cNvPr id="6" name="Kuva 5">
            <a:hlinkClick r:id="rId6"/>
            <a:extLst>
              <a:ext uri="{FF2B5EF4-FFF2-40B4-BE49-F238E27FC236}">
                <a16:creationId xmlns:a16="http://schemas.microsoft.com/office/drawing/2014/main" id="{C31931BB-AC40-4CAD-AA17-FD1B63E4AC9C}"/>
              </a:ext>
            </a:extLst>
          </p:cNvPr>
          <p:cNvPicPr>
            <a:picLocks noChangeAspect="1"/>
          </p:cNvPicPr>
          <p:nvPr/>
        </p:nvPicPr>
        <p:blipFill>
          <a:blip r:embed="rId7"/>
          <a:stretch>
            <a:fillRect/>
          </a:stretch>
        </p:blipFill>
        <p:spPr>
          <a:xfrm>
            <a:off x="9355607" y="244164"/>
            <a:ext cx="2156520" cy="1298722"/>
          </a:xfrm>
          <a:prstGeom prst="rect">
            <a:avLst/>
          </a:prstGeom>
        </p:spPr>
      </p:pic>
      <p:pic>
        <p:nvPicPr>
          <p:cNvPr id="7" name="Kuva 6">
            <a:hlinkClick r:id="rId8"/>
            <a:extLst>
              <a:ext uri="{FF2B5EF4-FFF2-40B4-BE49-F238E27FC236}">
                <a16:creationId xmlns:a16="http://schemas.microsoft.com/office/drawing/2014/main" id="{1A76E79F-11AE-4C82-B95C-21C9EC36179D}"/>
              </a:ext>
            </a:extLst>
          </p:cNvPr>
          <p:cNvPicPr>
            <a:picLocks noChangeAspect="1"/>
          </p:cNvPicPr>
          <p:nvPr/>
        </p:nvPicPr>
        <p:blipFill>
          <a:blip r:embed="rId9"/>
          <a:stretch>
            <a:fillRect/>
          </a:stretch>
        </p:blipFill>
        <p:spPr>
          <a:xfrm>
            <a:off x="4897915" y="1542886"/>
            <a:ext cx="2153038" cy="1298722"/>
          </a:xfrm>
          <a:prstGeom prst="rect">
            <a:avLst/>
          </a:prstGeom>
        </p:spPr>
      </p:pic>
      <p:pic>
        <p:nvPicPr>
          <p:cNvPr id="8" name="Kuva 7">
            <a:hlinkClick r:id="rId10"/>
            <a:extLst>
              <a:ext uri="{FF2B5EF4-FFF2-40B4-BE49-F238E27FC236}">
                <a16:creationId xmlns:a16="http://schemas.microsoft.com/office/drawing/2014/main" id="{0C713883-DAFD-4983-8D85-553EC57F2D4F}"/>
              </a:ext>
            </a:extLst>
          </p:cNvPr>
          <p:cNvPicPr>
            <a:picLocks noChangeAspect="1"/>
          </p:cNvPicPr>
          <p:nvPr/>
        </p:nvPicPr>
        <p:blipFill>
          <a:blip r:embed="rId11"/>
          <a:stretch>
            <a:fillRect/>
          </a:stretch>
        </p:blipFill>
        <p:spPr>
          <a:xfrm>
            <a:off x="7123522" y="1542885"/>
            <a:ext cx="2167203" cy="1298721"/>
          </a:xfrm>
          <a:prstGeom prst="rect">
            <a:avLst/>
          </a:prstGeom>
        </p:spPr>
      </p:pic>
      <p:pic>
        <p:nvPicPr>
          <p:cNvPr id="9" name="Kuva 8">
            <a:hlinkClick r:id="rId12"/>
            <a:extLst>
              <a:ext uri="{FF2B5EF4-FFF2-40B4-BE49-F238E27FC236}">
                <a16:creationId xmlns:a16="http://schemas.microsoft.com/office/drawing/2014/main" id="{ED0888C8-F7E7-4691-A880-7B7FCD5BB7AA}"/>
              </a:ext>
            </a:extLst>
          </p:cNvPr>
          <p:cNvPicPr>
            <a:picLocks noChangeAspect="1"/>
          </p:cNvPicPr>
          <p:nvPr/>
        </p:nvPicPr>
        <p:blipFill>
          <a:blip r:embed="rId13"/>
          <a:stretch>
            <a:fillRect/>
          </a:stretch>
        </p:blipFill>
        <p:spPr>
          <a:xfrm>
            <a:off x="9353047" y="1542885"/>
            <a:ext cx="2163859" cy="1298721"/>
          </a:xfrm>
          <a:prstGeom prst="rect">
            <a:avLst/>
          </a:prstGeom>
        </p:spPr>
      </p:pic>
      <p:pic>
        <p:nvPicPr>
          <p:cNvPr id="11" name="Kuva 10">
            <a:hlinkClick r:id="rId14"/>
            <a:extLst>
              <a:ext uri="{FF2B5EF4-FFF2-40B4-BE49-F238E27FC236}">
                <a16:creationId xmlns:a16="http://schemas.microsoft.com/office/drawing/2014/main" id="{003534A0-5398-413B-B123-6E63C743F12C}"/>
              </a:ext>
            </a:extLst>
          </p:cNvPr>
          <p:cNvPicPr>
            <a:picLocks noChangeAspect="1"/>
          </p:cNvPicPr>
          <p:nvPr/>
        </p:nvPicPr>
        <p:blipFill>
          <a:blip r:embed="rId15"/>
          <a:stretch>
            <a:fillRect/>
          </a:stretch>
        </p:blipFill>
        <p:spPr>
          <a:xfrm>
            <a:off x="4897915" y="2834349"/>
            <a:ext cx="2172592" cy="1298723"/>
          </a:xfrm>
          <a:prstGeom prst="rect">
            <a:avLst/>
          </a:prstGeom>
        </p:spPr>
      </p:pic>
      <p:pic>
        <p:nvPicPr>
          <p:cNvPr id="12" name="Kuva 11">
            <a:hlinkClick r:id="rId16"/>
            <a:extLst>
              <a:ext uri="{FF2B5EF4-FFF2-40B4-BE49-F238E27FC236}">
                <a16:creationId xmlns:a16="http://schemas.microsoft.com/office/drawing/2014/main" id="{96DB53FA-F9F8-4A71-860F-DBC38EF76B03}"/>
              </a:ext>
            </a:extLst>
          </p:cNvPr>
          <p:cNvPicPr>
            <a:picLocks noChangeAspect="1"/>
          </p:cNvPicPr>
          <p:nvPr/>
        </p:nvPicPr>
        <p:blipFill>
          <a:blip r:embed="rId17"/>
          <a:stretch>
            <a:fillRect/>
          </a:stretch>
        </p:blipFill>
        <p:spPr>
          <a:xfrm>
            <a:off x="7123522" y="2843115"/>
            <a:ext cx="2153910" cy="1289957"/>
          </a:xfrm>
          <a:prstGeom prst="rect">
            <a:avLst/>
          </a:prstGeom>
        </p:spPr>
      </p:pic>
      <p:pic>
        <p:nvPicPr>
          <p:cNvPr id="13" name="Kuva 12">
            <a:hlinkClick r:id="rId18"/>
            <a:extLst>
              <a:ext uri="{FF2B5EF4-FFF2-40B4-BE49-F238E27FC236}">
                <a16:creationId xmlns:a16="http://schemas.microsoft.com/office/drawing/2014/main" id="{6833CC96-1962-43C4-8EED-14A79069D01B}"/>
              </a:ext>
            </a:extLst>
          </p:cNvPr>
          <p:cNvPicPr>
            <a:picLocks noChangeAspect="1"/>
          </p:cNvPicPr>
          <p:nvPr/>
        </p:nvPicPr>
        <p:blipFill>
          <a:blip r:embed="rId19"/>
          <a:stretch>
            <a:fillRect/>
          </a:stretch>
        </p:blipFill>
        <p:spPr>
          <a:xfrm>
            <a:off x="9353046" y="2842142"/>
            <a:ext cx="2164039" cy="1299638"/>
          </a:xfrm>
          <a:prstGeom prst="rect">
            <a:avLst/>
          </a:prstGeom>
        </p:spPr>
      </p:pic>
      <p:pic>
        <p:nvPicPr>
          <p:cNvPr id="14" name="Kuva 13">
            <a:extLst>
              <a:ext uri="{FF2B5EF4-FFF2-40B4-BE49-F238E27FC236}">
                <a16:creationId xmlns:a16="http://schemas.microsoft.com/office/drawing/2014/main" id="{A08AB5A7-86E9-46AC-8623-9603D61BAA69}"/>
              </a:ext>
            </a:extLst>
          </p:cNvPr>
          <p:cNvPicPr>
            <a:picLocks noChangeAspect="1"/>
          </p:cNvPicPr>
          <p:nvPr/>
        </p:nvPicPr>
        <p:blipFill>
          <a:blip r:embed="rId20"/>
          <a:stretch>
            <a:fillRect/>
          </a:stretch>
        </p:blipFill>
        <p:spPr>
          <a:xfrm>
            <a:off x="4897915" y="4141780"/>
            <a:ext cx="2157783" cy="1298722"/>
          </a:xfrm>
          <a:prstGeom prst="rect">
            <a:avLst/>
          </a:prstGeom>
        </p:spPr>
      </p:pic>
      <p:pic>
        <p:nvPicPr>
          <p:cNvPr id="15" name="Kuva 14">
            <a:hlinkClick r:id="rId21"/>
            <a:extLst>
              <a:ext uri="{FF2B5EF4-FFF2-40B4-BE49-F238E27FC236}">
                <a16:creationId xmlns:a16="http://schemas.microsoft.com/office/drawing/2014/main" id="{30B7CC65-92D7-49DA-886C-F58D90D15FBB}"/>
              </a:ext>
            </a:extLst>
          </p:cNvPr>
          <p:cNvPicPr>
            <a:picLocks noChangeAspect="1"/>
          </p:cNvPicPr>
          <p:nvPr/>
        </p:nvPicPr>
        <p:blipFill>
          <a:blip r:embed="rId22"/>
          <a:stretch>
            <a:fillRect/>
          </a:stretch>
        </p:blipFill>
        <p:spPr>
          <a:xfrm>
            <a:off x="7118019" y="4140862"/>
            <a:ext cx="2154421" cy="1298721"/>
          </a:xfrm>
          <a:prstGeom prst="rect">
            <a:avLst/>
          </a:prstGeom>
        </p:spPr>
      </p:pic>
      <p:pic>
        <p:nvPicPr>
          <p:cNvPr id="16" name="Kuva 15">
            <a:hlinkClick r:id="rId23"/>
            <a:extLst>
              <a:ext uri="{FF2B5EF4-FFF2-40B4-BE49-F238E27FC236}">
                <a16:creationId xmlns:a16="http://schemas.microsoft.com/office/drawing/2014/main" id="{77DAFB4E-DD63-44F7-8476-EBEBEE8876EC}"/>
              </a:ext>
            </a:extLst>
          </p:cNvPr>
          <p:cNvPicPr>
            <a:picLocks noChangeAspect="1"/>
          </p:cNvPicPr>
          <p:nvPr/>
        </p:nvPicPr>
        <p:blipFill>
          <a:blip r:embed="rId24"/>
          <a:stretch>
            <a:fillRect/>
          </a:stretch>
        </p:blipFill>
        <p:spPr>
          <a:xfrm>
            <a:off x="9355607" y="4140862"/>
            <a:ext cx="2149264" cy="1298721"/>
          </a:xfrm>
          <a:prstGeom prst="rect">
            <a:avLst/>
          </a:prstGeom>
        </p:spPr>
      </p:pic>
    </p:spTree>
    <p:extLst>
      <p:ext uri="{BB962C8B-B14F-4D97-AF65-F5344CB8AC3E}">
        <p14:creationId xmlns:p14="http://schemas.microsoft.com/office/powerpoint/2010/main" val="331683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a:t>Situation Awareness</a:t>
            </a:r>
            <a:endParaRPr lang="en-GB" sz="4800"/>
          </a:p>
        </p:txBody>
      </p:sp>
    </p:spTree>
    <p:extLst>
      <p:ext uri="{BB962C8B-B14F-4D97-AF65-F5344CB8AC3E}">
        <p14:creationId xmlns:p14="http://schemas.microsoft.com/office/powerpoint/2010/main" val="187926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Definition</a:t>
            </a:r>
          </a:p>
        </p:txBody>
      </p:sp>
      <p:sp>
        <p:nvSpPr>
          <p:cNvPr id="3" name="Tekstiruutu 2">
            <a:extLst>
              <a:ext uri="{FF2B5EF4-FFF2-40B4-BE49-F238E27FC236}">
                <a16:creationId xmlns:a16="http://schemas.microsoft.com/office/drawing/2014/main" id="{A0B69C4B-123F-4323-AD0E-80644D132C8D}"/>
              </a:ext>
            </a:extLst>
          </p:cNvPr>
          <p:cNvSpPr txBox="1"/>
          <p:nvPr/>
        </p:nvSpPr>
        <p:spPr>
          <a:xfrm>
            <a:off x="4851084" y="252915"/>
            <a:ext cx="6549101" cy="3354765"/>
          </a:xfrm>
          <a:prstGeom prst="rect">
            <a:avLst/>
          </a:prstGeom>
          <a:noFill/>
        </p:spPr>
        <p:txBody>
          <a:bodyPr wrap="none" rtlCol="0">
            <a:spAutoFit/>
          </a:bodyPr>
          <a:lstStyle/>
          <a:p>
            <a:r>
              <a:rPr lang="en-GB" b="1" dirty="0"/>
              <a:t>Wikipedia:</a:t>
            </a:r>
          </a:p>
          <a:p>
            <a:endParaRPr lang="en-GB" b="1" dirty="0"/>
          </a:p>
          <a:p>
            <a:r>
              <a:rPr lang="en-GB" sz="1600" b="1" dirty="0"/>
              <a:t>Situational awareness</a:t>
            </a:r>
            <a:r>
              <a:rPr lang="en-GB" sz="1600" dirty="0"/>
              <a:t> or </a:t>
            </a:r>
            <a:r>
              <a:rPr lang="en-GB" sz="1600" b="1" dirty="0"/>
              <a:t>situation awareness</a:t>
            </a:r>
            <a:r>
              <a:rPr lang="en-GB" sz="1600" dirty="0"/>
              <a:t> (SA) is the perception </a:t>
            </a:r>
          </a:p>
          <a:p>
            <a:r>
              <a:rPr lang="en-GB" sz="1600" dirty="0"/>
              <a:t>of environmental elements and events with respect to time or space, </a:t>
            </a:r>
          </a:p>
          <a:p>
            <a:r>
              <a:rPr lang="en-GB" sz="1600" dirty="0"/>
              <a:t>the comprehension of their meaning, and the projection of their status </a:t>
            </a:r>
          </a:p>
          <a:p>
            <a:r>
              <a:rPr lang="en-GB" sz="1600" dirty="0"/>
              <a:t>after some variable has changed, such as time, or some other variable, </a:t>
            </a:r>
          </a:p>
          <a:p>
            <a:r>
              <a:rPr lang="en-GB" sz="1600" dirty="0"/>
              <a:t>such as a predetermined event. </a:t>
            </a:r>
          </a:p>
          <a:p>
            <a:r>
              <a:rPr lang="en-GB" sz="1600" dirty="0"/>
              <a:t>It is also a field of study concerned with understanding of the environment </a:t>
            </a:r>
          </a:p>
          <a:p>
            <a:r>
              <a:rPr lang="en-GB" sz="1600" dirty="0"/>
              <a:t>critical to decision-makers in complex, dynamic areas from aviation, air </a:t>
            </a:r>
          </a:p>
          <a:p>
            <a:r>
              <a:rPr lang="en-GB" sz="1600" dirty="0"/>
              <a:t>traffic control, ship navigation, power plant operations, military command </a:t>
            </a:r>
          </a:p>
          <a:p>
            <a:r>
              <a:rPr lang="en-GB" sz="1600" dirty="0"/>
              <a:t>and control, and emergency services such as fire fighting and policing; to </a:t>
            </a:r>
          </a:p>
          <a:p>
            <a:r>
              <a:rPr lang="en-GB" sz="1600" dirty="0"/>
              <a:t>more ordinary but nevertheless complex tasks such as driving an automobile</a:t>
            </a:r>
          </a:p>
          <a:p>
            <a:r>
              <a:rPr lang="en-GB" sz="1600" dirty="0"/>
              <a:t>or riding a bicycle.</a:t>
            </a:r>
          </a:p>
        </p:txBody>
      </p:sp>
      <p:pic>
        <p:nvPicPr>
          <p:cNvPr id="4" name="Kuva 3">
            <a:extLst>
              <a:ext uri="{FF2B5EF4-FFF2-40B4-BE49-F238E27FC236}">
                <a16:creationId xmlns:a16="http://schemas.microsoft.com/office/drawing/2014/main" id="{C9B1820F-B121-454E-9A0E-34C1D05D0901}"/>
              </a:ext>
            </a:extLst>
          </p:cNvPr>
          <p:cNvPicPr>
            <a:picLocks noChangeAspect="1"/>
          </p:cNvPicPr>
          <p:nvPr/>
        </p:nvPicPr>
        <p:blipFill>
          <a:blip r:embed="rId2"/>
          <a:stretch>
            <a:fillRect/>
          </a:stretch>
        </p:blipFill>
        <p:spPr>
          <a:xfrm>
            <a:off x="7158654" y="3679239"/>
            <a:ext cx="4153469" cy="2772562"/>
          </a:xfrm>
          <a:prstGeom prst="rect">
            <a:avLst/>
          </a:prstGeom>
        </p:spPr>
      </p:pic>
    </p:spTree>
    <p:extLst>
      <p:ext uri="{BB962C8B-B14F-4D97-AF65-F5344CB8AC3E}">
        <p14:creationId xmlns:p14="http://schemas.microsoft.com/office/powerpoint/2010/main" val="94097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Levels</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357271"/>
            <a:ext cx="6667831" cy="1326689"/>
          </a:xfrm>
        </p:spPr>
        <p:txBody>
          <a:bodyPr>
            <a:normAutofit fontScale="85000" lnSpcReduction="20000"/>
          </a:bodyPr>
          <a:lstStyle/>
          <a:p>
            <a:pPr marL="0" indent="0">
              <a:buNone/>
            </a:pPr>
            <a:r>
              <a:rPr lang="fi-FI" sz="2400" dirty="0" err="1"/>
              <a:t>Endsley’s</a:t>
            </a:r>
            <a:r>
              <a:rPr lang="fi-FI" sz="2400" dirty="0"/>
              <a:t> </a:t>
            </a:r>
            <a:r>
              <a:rPr lang="fi-FI" sz="2400" dirty="0" err="1"/>
              <a:t>model</a:t>
            </a:r>
            <a:r>
              <a:rPr lang="fi-FI" sz="2400" dirty="0"/>
              <a:t>:</a:t>
            </a:r>
          </a:p>
          <a:p>
            <a:pPr marL="514350" indent="-514350">
              <a:buFont typeface="+mj-lt"/>
              <a:buAutoNum type="arabicPeriod"/>
            </a:pPr>
            <a:r>
              <a:rPr lang="fi-FI" sz="2400" dirty="0"/>
              <a:t>P</a:t>
            </a:r>
            <a:r>
              <a:rPr lang="en-GB" sz="2400" dirty="0" err="1"/>
              <a:t>erception</a:t>
            </a:r>
            <a:r>
              <a:rPr lang="en-GB" sz="2400" dirty="0"/>
              <a:t> of the elements in the current situation</a:t>
            </a:r>
          </a:p>
          <a:p>
            <a:pPr marL="514350" indent="-514350">
              <a:buFont typeface="+mj-lt"/>
              <a:buAutoNum type="arabicPeriod"/>
            </a:pPr>
            <a:r>
              <a:rPr lang="en-GB" sz="2400" dirty="0"/>
              <a:t>Comprehension of the current situation</a:t>
            </a:r>
          </a:p>
          <a:p>
            <a:pPr marL="514350" indent="-514350">
              <a:buFont typeface="+mj-lt"/>
              <a:buAutoNum type="arabicPeriod"/>
            </a:pPr>
            <a:r>
              <a:rPr lang="fi-FI" sz="2400" dirty="0"/>
              <a:t>P</a:t>
            </a:r>
            <a:r>
              <a:rPr lang="en-GB" sz="2400" dirty="0" err="1"/>
              <a:t>rojection</a:t>
            </a:r>
            <a:r>
              <a:rPr lang="en-GB" sz="2400" dirty="0"/>
              <a:t> of future status of the situation</a:t>
            </a:r>
            <a:endParaRPr lang="fi-FI" sz="2400" dirty="0"/>
          </a:p>
          <a:p>
            <a:endParaRPr lang="en-GB" dirty="0"/>
          </a:p>
        </p:txBody>
      </p:sp>
      <p:sp>
        <p:nvSpPr>
          <p:cNvPr id="8" name="Suorakulmio 7">
            <a:extLst>
              <a:ext uri="{FF2B5EF4-FFF2-40B4-BE49-F238E27FC236}">
                <a16:creationId xmlns:a16="http://schemas.microsoft.com/office/drawing/2014/main" id="{088AE707-F477-4797-88CC-7C35D1CF12B2}"/>
              </a:ext>
            </a:extLst>
          </p:cNvPr>
          <p:cNvSpPr/>
          <p:nvPr/>
        </p:nvSpPr>
        <p:spPr>
          <a:xfrm>
            <a:off x="4958561" y="6039064"/>
            <a:ext cx="6096000" cy="461665"/>
          </a:xfrm>
          <a:prstGeom prst="rect">
            <a:avLst/>
          </a:prstGeom>
        </p:spPr>
        <p:txBody>
          <a:bodyPr>
            <a:spAutoFit/>
          </a:bodyPr>
          <a:lstStyle/>
          <a:p>
            <a:r>
              <a:rPr lang="en-GB" sz="1200" dirty="0"/>
              <a:t>N. A. Stanton, P. R. G. Chambers, and J. Piggott, “Situational awareness and safety,” Safety Sci., vol. 39, no. 3, pp. 189–204, 2001</a:t>
            </a:r>
          </a:p>
        </p:txBody>
      </p:sp>
      <p:pic>
        <p:nvPicPr>
          <p:cNvPr id="2" name="Kuva 1">
            <a:extLst>
              <a:ext uri="{FF2B5EF4-FFF2-40B4-BE49-F238E27FC236}">
                <a16:creationId xmlns:a16="http://schemas.microsoft.com/office/drawing/2014/main" id="{628AF9B6-5058-44B4-8E26-3CCC6334C3F6}"/>
              </a:ext>
            </a:extLst>
          </p:cNvPr>
          <p:cNvPicPr>
            <a:picLocks noChangeAspect="1"/>
          </p:cNvPicPr>
          <p:nvPr/>
        </p:nvPicPr>
        <p:blipFill>
          <a:blip r:embed="rId2"/>
          <a:stretch>
            <a:fillRect/>
          </a:stretch>
        </p:blipFill>
        <p:spPr>
          <a:xfrm>
            <a:off x="5026188" y="2396962"/>
            <a:ext cx="3400425" cy="1914525"/>
          </a:xfrm>
          <a:prstGeom prst="rect">
            <a:avLst/>
          </a:prstGeom>
        </p:spPr>
      </p:pic>
      <p:pic>
        <p:nvPicPr>
          <p:cNvPr id="6" name="Kuva 5">
            <a:extLst>
              <a:ext uri="{FF2B5EF4-FFF2-40B4-BE49-F238E27FC236}">
                <a16:creationId xmlns:a16="http://schemas.microsoft.com/office/drawing/2014/main" id="{05C5721B-E70B-4ABD-B239-24B4BE2B3043}"/>
              </a:ext>
            </a:extLst>
          </p:cNvPr>
          <p:cNvPicPr>
            <a:picLocks noChangeAspect="1"/>
          </p:cNvPicPr>
          <p:nvPr/>
        </p:nvPicPr>
        <p:blipFill>
          <a:blip r:embed="rId3"/>
          <a:stretch>
            <a:fillRect/>
          </a:stretch>
        </p:blipFill>
        <p:spPr>
          <a:xfrm>
            <a:off x="7787806" y="3612863"/>
            <a:ext cx="3390900" cy="1866900"/>
          </a:xfrm>
          <a:prstGeom prst="rect">
            <a:avLst/>
          </a:prstGeom>
        </p:spPr>
      </p:pic>
    </p:spTree>
    <p:extLst>
      <p:ext uri="{BB962C8B-B14F-4D97-AF65-F5344CB8AC3E}">
        <p14:creationId xmlns:p14="http://schemas.microsoft.com/office/powerpoint/2010/main" val="16064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8561" y="289373"/>
            <a:ext cx="6667831" cy="530137"/>
          </a:xfrm>
        </p:spPr>
        <p:txBody>
          <a:bodyPr>
            <a:normAutofit/>
          </a:bodyPr>
          <a:lstStyle/>
          <a:p>
            <a:pPr marL="0" indent="0">
              <a:buNone/>
            </a:pPr>
            <a:r>
              <a:rPr lang="fi-FI" sz="2400" dirty="0"/>
              <a:t>P</a:t>
            </a:r>
            <a:r>
              <a:rPr lang="en-GB" sz="2400" dirty="0" err="1"/>
              <a:t>erception</a:t>
            </a:r>
            <a:r>
              <a:rPr lang="en-GB" sz="2400" dirty="0"/>
              <a:t> of the elements in the current situation</a:t>
            </a:r>
          </a:p>
        </p:txBody>
      </p:sp>
      <p:pic>
        <p:nvPicPr>
          <p:cNvPr id="9" name="Kuva 8">
            <a:extLst>
              <a:ext uri="{FF2B5EF4-FFF2-40B4-BE49-F238E27FC236}">
                <a16:creationId xmlns:a16="http://schemas.microsoft.com/office/drawing/2014/main" id="{5235F2D2-FB7F-4F4C-8D2D-DB4A2D511DD0}"/>
              </a:ext>
            </a:extLst>
          </p:cNvPr>
          <p:cNvPicPr>
            <a:picLocks noChangeAspect="1"/>
          </p:cNvPicPr>
          <p:nvPr/>
        </p:nvPicPr>
        <p:blipFill>
          <a:blip r:embed="rId2"/>
          <a:stretch>
            <a:fillRect/>
          </a:stretch>
        </p:blipFill>
        <p:spPr>
          <a:xfrm>
            <a:off x="4977889" y="1230295"/>
            <a:ext cx="4581232" cy="2602228"/>
          </a:xfrm>
          <a:prstGeom prst="rect">
            <a:avLst/>
          </a:prstGeom>
        </p:spPr>
      </p:pic>
      <p:sp>
        <p:nvSpPr>
          <p:cNvPr id="3" name="Tekstiruutu 2">
            <a:extLst>
              <a:ext uri="{FF2B5EF4-FFF2-40B4-BE49-F238E27FC236}">
                <a16:creationId xmlns:a16="http://schemas.microsoft.com/office/drawing/2014/main" id="{E0B23D2D-5AF3-46EA-9F67-2CAE5C018DB4}"/>
              </a:ext>
            </a:extLst>
          </p:cNvPr>
          <p:cNvSpPr txBox="1"/>
          <p:nvPr/>
        </p:nvSpPr>
        <p:spPr>
          <a:xfrm>
            <a:off x="4958561" y="4476834"/>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
        <p:nvSpPr>
          <p:cNvPr id="12" name="Tekstiruutu 11">
            <a:extLst>
              <a:ext uri="{FF2B5EF4-FFF2-40B4-BE49-F238E27FC236}">
                <a16:creationId xmlns:a16="http://schemas.microsoft.com/office/drawing/2014/main" id="{44A7EE4C-6D7A-4C8C-9686-49E4EE5A2A56}"/>
              </a:ext>
            </a:extLst>
          </p:cNvPr>
          <p:cNvSpPr txBox="1"/>
          <p:nvPr/>
        </p:nvSpPr>
        <p:spPr>
          <a:xfrm>
            <a:off x="9743776" y="1201796"/>
            <a:ext cx="1874665" cy="2694335"/>
          </a:xfrm>
          <a:prstGeom prst="rect">
            <a:avLst/>
          </a:prstGeom>
          <a:noFill/>
        </p:spPr>
        <p:txBody>
          <a:bodyPr wrap="square" rtlCol="0">
            <a:spAutoFit/>
          </a:bodyPr>
          <a:lstStyle/>
          <a:p>
            <a:r>
              <a:rPr lang="fi-FI" sz="1400" dirty="0"/>
              <a:t>Object </a:t>
            </a:r>
            <a:r>
              <a:rPr lang="fi-FI" sz="1400" dirty="0" err="1"/>
              <a:t>detection</a:t>
            </a:r>
            <a:endParaRPr lang="fi-FI" sz="1400" dirty="0"/>
          </a:p>
          <a:p>
            <a:endParaRPr lang="fi-FI" sz="1400" dirty="0"/>
          </a:p>
          <a:p>
            <a:r>
              <a:rPr lang="fi-FI" sz="1400" dirty="0" err="1"/>
              <a:t>Algorithms</a:t>
            </a:r>
            <a:r>
              <a:rPr lang="fi-FI" sz="1400" dirty="0"/>
              <a:t>:</a:t>
            </a:r>
          </a:p>
          <a:p>
            <a:pPr marL="285750" indent="-285750">
              <a:buFont typeface="Arial" panose="020B0604020202020204" pitchFamily="34" charset="0"/>
              <a:buChar char="•"/>
            </a:pPr>
            <a:r>
              <a:rPr lang="fi-FI" sz="1400" dirty="0" err="1"/>
              <a:t>Faster</a:t>
            </a:r>
            <a:r>
              <a:rPr lang="fi-FI" sz="1400" dirty="0"/>
              <a:t> R-CNN</a:t>
            </a:r>
          </a:p>
          <a:p>
            <a:pPr marL="285750" indent="-285750">
              <a:buFont typeface="Arial" panose="020B0604020202020204" pitchFamily="34" charset="0"/>
              <a:buChar char="•"/>
            </a:pPr>
            <a:r>
              <a:rPr lang="fi-FI" sz="1400" dirty="0"/>
              <a:t>YOLO</a:t>
            </a:r>
          </a:p>
          <a:p>
            <a:pPr marL="285750" indent="-285750">
              <a:buFont typeface="Arial" panose="020B0604020202020204" pitchFamily="34" charset="0"/>
              <a:buChar char="•"/>
            </a:pPr>
            <a:r>
              <a:rPr lang="fi-FI" sz="1400" dirty="0"/>
              <a:t>SSD</a:t>
            </a:r>
          </a:p>
          <a:p>
            <a:pPr marL="285750" indent="-285750">
              <a:buFont typeface="Arial" panose="020B0604020202020204" pitchFamily="34" charset="0"/>
              <a:buChar char="•"/>
            </a:pPr>
            <a:r>
              <a:rPr lang="fi-FI" sz="1400" dirty="0"/>
              <a:t>…</a:t>
            </a:r>
          </a:p>
          <a:p>
            <a:pPr marL="285750" indent="-285750">
              <a:buFont typeface="Arial" panose="020B0604020202020204" pitchFamily="34" charset="0"/>
              <a:buChar char="•"/>
            </a:pPr>
            <a:endParaRPr lang="fi-FI" sz="1400" dirty="0"/>
          </a:p>
          <a:p>
            <a:r>
              <a:rPr lang="fi-FI" sz="1400" dirty="0"/>
              <a:t>Output</a:t>
            </a:r>
          </a:p>
          <a:p>
            <a:pPr marL="342900" indent="-342900">
              <a:buFont typeface="Arial" panose="020B0604020202020204" pitchFamily="34" charset="0"/>
              <a:buChar char="•"/>
            </a:pPr>
            <a:r>
              <a:rPr lang="fi-FI" sz="1400" dirty="0" err="1"/>
              <a:t>Classification</a:t>
            </a:r>
            <a:endParaRPr lang="fi-FI" sz="1400" dirty="0"/>
          </a:p>
          <a:p>
            <a:pPr marL="342900" indent="-342900">
              <a:buFont typeface="Arial" panose="020B0604020202020204" pitchFamily="34" charset="0"/>
              <a:buChar char="•"/>
            </a:pPr>
            <a:r>
              <a:rPr lang="fi-FI" sz="1400" dirty="0" err="1"/>
              <a:t>Bounding</a:t>
            </a:r>
            <a:r>
              <a:rPr lang="fi-FI" sz="1400" dirty="0"/>
              <a:t> box</a:t>
            </a:r>
          </a:p>
          <a:p>
            <a:pPr marL="342900" indent="-342900">
              <a:buFont typeface="Arial" panose="020B0604020202020204" pitchFamily="34" charset="0"/>
              <a:buChar char="•"/>
            </a:pPr>
            <a:r>
              <a:rPr lang="fi-FI" sz="1400" dirty="0" err="1"/>
              <a:t>Reliability</a:t>
            </a:r>
            <a:r>
              <a:rPr lang="fi-FI" sz="1400" dirty="0"/>
              <a:t> </a:t>
            </a:r>
            <a:r>
              <a:rPr lang="fi-FI" sz="1400" dirty="0" err="1"/>
              <a:t>index</a:t>
            </a:r>
            <a:endParaRPr lang="en-GB" sz="1400" dirty="0"/>
          </a:p>
        </p:txBody>
      </p:sp>
    </p:spTree>
    <p:extLst>
      <p:ext uri="{BB962C8B-B14F-4D97-AF65-F5344CB8AC3E}">
        <p14:creationId xmlns:p14="http://schemas.microsoft.com/office/powerpoint/2010/main" val="224803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Comprehension of the current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pic>
        <p:nvPicPr>
          <p:cNvPr id="8" name="Kuva 7">
            <a:extLst>
              <a:ext uri="{FF2B5EF4-FFF2-40B4-BE49-F238E27FC236}">
                <a16:creationId xmlns:a16="http://schemas.microsoft.com/office/drawing/2014/main" id="{C9D121AA-A20A-49B4-BC31-0E99E58DC1C2}"/>
              </a:ext>
            </a:extLst>
          </p:cNvPr>
          <p:cNvPicPr>
            <a:picLocks noChangeAspect="1"/>
          </p:cNvPicPr>
          <p:nvPr/>
        </p:nvPicPr>
        <p:blipFill>
          <a:blip r:embed="rId2"/>
          <a:stretch>
            <a:fillRect/>
          </a:stretch>
        </p:blipFill>
        <p:spPr>
          <a:xfrm>
            <a:off x="5057103" y="915021"/>
            <a:ext cx="3400425" cy="1914525"/>
          </a:xfrm>
          <a:prstGeom prst="rect">
            <a:avLst/>
          </a:prstGeom>
        </p:spPr>
      </p:pic>
      <p:pic>
        <p:nvPicPr>
          <p:cNvPr id="10" name="Kuva 9">
            <a:extLst>
              <a:ext uri="{FF2B5EF4-FFF2-40B4-BE49-F238E27FC236}">
                <a16:creationId xmlns:a16="http://schemas.microsoft.com/office/drawing/2014/main" id="{66CDEF24-7067-40E1-81EC-4BBCFFBED4CE}"/>
              </a:ext>
            </a:extLst>
          </p:cNvPr>
          <p:cNvPicPr>
            <a:picLocks noChangeAspect="1"/>
          </p:cNvPicPr>
          <p:nvPr/>
        </p:nvPicPr>
        <p:blipFill>
          <a:blip r:embed="rId3"/>
          <a:stretch>
            <a:fillRect/>
          </a:stretch>
        </p:blipFill>
        <p:spPr>
          <a:xfrm>
            <a:off x="5934262" y="1296035"/>
            <a:ext cx="3390900" cy="1866900"/>
          </a:xfrm>
          <a:prstGeom prst="rect">
            <a:avLst/>
          </a:prstGeom>
        </p:spPr>
      </p:pic>
      <p:pic>
        <p:nvPicPr>
          <p:cNvPr id="8194" name="Picture 2" descr="Image result for 3d coordinates camera">
            <a:extLst>
              <a:ext uri="{FF2B5EF4-FFF2-40B4-BE49-F238E27FC236}">
                <a16:creationId xmlns:a16="http://schemas.microsoft.com/office/drawing/2014/main" id="{3BCDC5C8-CCFF-4F10-B699-632FD5EE3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593" y="1889460"/>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kalman filter">
            <a:extLst>
              <a:ext uri="{FF2B5EF4-FFF2-40B4-BE49-F238E27FC236}">
                <a16:creationId xmlns:a16="http://schemas.microsoft.com/office/drawing/2014/main" id="{DEBA924C-B7EC-4EE4-9A36-8041976B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51" y="3429000"/>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E94D65A8-4753-40F1-8D92-2B0208091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103" y="3508858"/>
            <a:ext cx="2180572" cy="107191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iruutu 12">
            <a:extLst>
              <a:ext uri="{FF2B5EF4-FFF2-40B4-BE49-F238E27FC236}">
                <a16:creationId xmlns:a16="http://schemas.microsoft.com/office/drawing/2014/main" id="{A8ABAFB9-6AD4-4A62-A7D5-E77BF7966C17}"/>
              </a:ext>
            </a:extLst>
          </p:cNvPr>
          <p:cNvSpPr txBox="1"/>
          <p:nvPr/>
        </p:nvSpPr>
        <p:spPr>
          <a:xfrm>
            <a:off x="7265042" y="3613339"/>
            <a:ext cx="957313" cy="1077218"/>
          </a:xfrm>
          <a:prstGeom prst="rect">
            <a:avLst/>
          </a:prstGeom>
          <a:noFill/>
        </p:spPr>
        <p:txBody>
          <a:bodyPr wrap="none" rtlCol="0">
            <a:spAutoFit/>
          </a:bodyPr>
          <a:lstStyle/>
          <a:p>
            <a:r>
              <a:rPr lang="fi-FI" sz="800" dirty="0" err="1"/>
              <a:t>Algorithms</a:t>
            </a:r>
            <a:r>
              <a:rPr lang="fi-FI" sz="800" dirty="0"/>
              <a:t>:</a:t>
            </a:r>
          </a:p>
          <a:p>
            <a:pPr marL="171450" indent="-171450">
              <a:buFont typeface="Arial" panose="020B0604020202020204" pitchFamily="34" charset="0"/>
              <a:buChar char="•"/>
            </a:pPr>
            <a:r>
              <a:rPr lang="fi-FI" sz="800" dirty="0"/>
              <a:t>BOOSTING</a:t>
            </a:r>
          </a:p>
          <a:p>
            <a:pPr marL="171450" indent="-171450">
              <a:buFont typeface="Arial" panose="020B0604020202020204" pitchFamily="34" charset="0"/>
              <a:buChar char="•"/>
            </a:pPr>
            <a:r>
              <a:rPr lang="fi-FI" sz="800" dirty="0"/>
              <a:t>MIL</a:t>
            </a:r>
          </a:p>
          <a:p>
            <a:pPr marL="171450" indent="-171450">
              <a:buFont typeface="Arial" panose="020B0604020202020204" pitchFamily="34" charset="0"/>
              <a:buChar char="•"/>
            </a:pPr>
            <a:r>
              <a:rPr lang="fi-FI" sz="800" dirty="0"/>
              <a:t>KCF</a:t>
            </a:r>
          </a:p>
          <a:p>
            <a:pPr marL="171450" indent="-171450">
              <a:buFont typeface="Arial" panose="020B0604020202020204" pitchFamily="34" charset="0"/>
              <a:buChar char="•"/>
            </a:pPr>
            <a:r>
              <a:rPr lang="fi-FI" sz="800" dirty="0"/>
              <a:t>TLD</a:t>
            </a:r>
          </a:p>
          <a:p>
            <a:pPr marL="171450" indent="-171450">
              <a:buFont typeface="Arial" panose="020B0604020202020204" pitchFamily="34" charset="0"/>
              <a:buChar char="•"/>
            </a:pPr>
            <a:r>
              <a:rPr lang="fi-FI" sz="800" dirty="0"/>
              <a:t>MEDIANFLOW</a:t>
            </a:r>
          </a:p>
          <a:p>
            <a:pPr marL="171450" indent="-171450">
              <a:buFont typeface="Arial" panose="020B0604020202020204" pitchFamily="34" charset="0"/>
              <a:buChar char="•"/>
            </a:pPr>
            <a:r>
              <a:rPr lang="fi-FI" sz="800" dirty="0"/>
              <a:t>GOTURN</a:t>
            </a:r>
          </a:p>
          <a:p>
            <a:pPr marL="171450" indent="-171450">
              <a:buFont typeface="Arial" panose="020B0604020202020204" pitchFamily="34" charset="0"/>
              <a:buChar char="•"/>
            </a:pPr>
            <a:r>
              <a:rPr lang="fi-FI" sz="800" dirty="0"/>
              <a:t>…</a:t>
            </a:r>
            <a:endParaRPr lang="en-GB" sz="800" dirty="0"/>
          </a:p>
        </p:txBody>
      </p:sp>
      <p:pic>
        <p:nvPicPr>
          <p:cNvPr id="14" name="Kuva 13">
            <a:extLst>
              <a:ext uri="{FF2B5EF4-FFF2-40B4-BE49-F238E27FC236}">
                <a16:creationId xmlns:a16="http://schemas.microsoft.com/office/drawing/2014/main" id="{CD8AA006-6D15-464E-BE69-A9BFB890349A}"/>
              </a:ext>
            </a:extLst>
          </p:cNvPr>
          <p:cNvPicPr>
            <a:picLocks noChangeAspect="1"/>
          </p:cNvPicPr>
          <p:nvPr/>
        </p:nvPicPr>
        <p:blipFill>
          <a:blip r:embed="rId7"/>
          <a:stretch>
            <a:fillRect/>
          </a:stretch>
        </p:blipFill>
        <p:spPr>
          <a:xfrm>
            <a:off x="10004563" y="732671"/>
            <a:ext cx="1504382" cy="983998"/>
          </a:xfrm>
          <a:prstGeom prst="rect">
            <a:avLst/>
          </a:prstGeom>
        </p:spPr>
      </p:pic>
    </p:spTree>
    <p:extLst>
      <p:ext uri="{BB962C8B-B14F-4D97-AF65-F5344CB8AC3E}">
        <p14:creationId xmlns:p14="http://schemas.microsoft.com/office/powerpoint/2010/main" val="2060611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Projection</a:t>
            </a:r>
          </a:p>
        </p:txBody>
      </p:sp>
      <p:sp>
        <p:nvSpPr>
          <p:cNvPr id="7" name="Sisällön paikkamerkki 2">
            <a:extLst>
              <a:ext uri="{FF2B5EF4-FFF2-40B4-BE49-F238E27FC236}">
                <a16:creationId xmlns:a16="http://schemas.microsoft.com/office/drawing/2014/main" id="{A3759BC5-386F-4ECB-8D78-822C338BC8BA}"/>
              </a:ext>
            </a:extLst>
          </p:cNvPr>
          <p:cNvSpPr>
            <a:spLocks noGrp="1"/>
          </p:cNvSpPr>
          <p:nvPr>
            <p:ph idx="1"/>
          </p:nvPr>
        </p:nvSpPr>
        <p:spPr>
          <a:xfrm>
            <a:off x="4950610" y="232075"/>
            <a:ext cx="6667831" cy="530137"/>
          </a:xfrm>
        </p:spPr>
        <p:txBody>
          <a:bodyPr>
            <a:normAutofit/>
          </a:bodyPr>
          <a:lstStyle/>
          <a:p>
            <a:pPr marL="0" indent="0">
              <a:buNone/>
            </a:pPr>
            <a:r>
              <a:rPr lang="en-GB" sz="2400" dirty="0"/>
              <a:t>Projection of future status of the situation</a:t>
            </a:r>
          </a:p>
        </p:txBody>
      </p:sp>
      <p:sp>
        <p:nvSpPr>
          <p:cNvPr id="3" name="Tekstiruutu 2">
            <a:extLst>
              <a:ext uri="{FF2B5EF4-FFF2-40B4-BE49-F238E27FC236}">
                <a16:creationId xmlns:a16="http://schemas.microsoft.com/office/drawing/2014/main" id="{E0B23D2D-5AF3-46EA-9F67-2CAE5C018DB4}"/>
              </a:ext>
            </a:extLst>
          </p:cNvPr>
          <p:cNvSpPr txBox="1"/>
          <p:nvPr/>
        </p:nvSpPr>
        <p:spPr>
          <a:xfrm>
            <a:off x="5057103" y="4914157"/>
            <a:ext cx="6561338" cy="1569660"/>
          </a:xfrm>
          <a:prstGeom prst="rect">
            <a:avLst/>
          </a:prstGeom>
          <a:noFill/>
        </p:spPr>
        <p:txBody>
          <a:bodyPr wrap="square" rtlCol="0">
            <a:spAutoFit/>
          </a:bodyPr>
          <a:lstStyle/>
          <a:p>
            <a:r>
              <a:rPr lang="en-GB" sz="1600" dirty="0"/>
              <a:t>“The third and highest level of SA involves the ability to project the future actions of the elements in the environment. Level 3 SA is achieved through knowledge of the status and dynamics of the elements and comprehension of the situation (Levels 1 and 2 SA), and then extrapolating this information forward in time to determine how it will affect future states of the operational environment.”</a:t>
            </a:r>
          </a:p>
        </p:txBody>
      </p:sp>
      <p:pic>
        <p:nvPicPr>
          <p:cNvPr id="2" name="Kuva 1">
            <a:extLst>
              <a:ext uri="{FF2B5EF4-FFF2-40B4-BE49-F238E27FC236}">
                <a16:creationId xmlns:a16="http://schemas.microsoft.com/office/drawing/2014/main" id="{6417DAA9-EBC6-4C70-8E38-DBDBC51CAEC4}"/>
              </a:ext>
            </a:extLst>
          </p:cNvPr>
          <p:cNvPicPr>
            <a:picLocks noChangeAspect="1"/>
          </p:cNvPicPr>
          <p:nvPr/>
        </p:nvPicPr>
        <p:blipFill>
          <a:blip r:embed="rId2"/>
          <a:stretch>
            <a:fillRect/>
          </a:stretch>
        </p:blipFill>
        <p:spPr>
          <a:xfrm>
            <a:off x="5168422" y="1901842"/>
            <a:ext cx="1880036" cy="1392901"/>
          </a:xfrm>
          <a:prstGeom prst="rect">
            <a:avLst/>
          </a:prstGeom>
        </p:spPr>
      </p:pic>
      <p:sp>
        <p:nvSpPr>
          <p:cNvPr id="4" name="Nuoli: Oikea 3">
            <a:extLst>
              <a:ext uri="{FF2B5EF4-FFF2-40B4-BE49-F238E27FC236}">
                <a16:creationId xmlns:a16="http://schemas.microsoft.com/office/drawing/2014/main" id="{C0D5C2A1-748A-4DB3-B6EE-E6E8039E71BB}"/>
              </a:ext>
            </a:extLst>
          </p:cNvPr>
          <p:cNvSpPr/>
          <p:nvPr/>
        </p:nvSpPr>
        <p:spPr>
          <a:xfrm>
            <a:off x="7604688" y="2012549"/>
            <a:ext cx="1359673" cy="890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uorakulmio 10">
            <a:extLst>
              <a:ext uri="{FF2B5EF4-FFF2-40B4-BE49-F238E27FC236}">
                <a16:creationId xmlns:a16="http://schemas.microsoft.com/office/drawing/2014/main" id="{3747E0B0-9970-401F-88D7-FDF3F362613C}"/>
              </a:ext>
            </a:extLst>
          </p:cNvPr>
          <p:cNvSpPr/>
          <p:nvPr/>
        </p:nvSpPr>
        <p:spPr>
          <a:xfrm>
            <a:off x="9370947" y="2073559"/>
            <a:ext cx="2146852" cy="699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Language</a:t>
            </a:r>
            <a:endParaRPr lang="en-GB" dirty="0"/>
          </a:p>
        </p:txBody>
      </p:sp>
    </p:spTree>
    <p:extLst>
      <p:ext uri="{BB962C8B-B14F-4D97-AF65-F5344CB8AC3E}">
        <p14:creationId xmlns:p14="http://schemas.microsoft.com/office/powerpoint/2010/main" val="55302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err="1"/>
              <a:t>Work</a:t>
            </a:r>
            <a:r>
              <a:rPr lang="fi-FI" sz="4800" dirty="0"/>
              <a:t> in </a:t>
            </a:r>
            <a:r>
              <a:rPr lang="fi-FI" sz="4800" dirty="0" err="1"/>
              <a:t>Progress</a:t>
            </a:r>
            <a:endParaRPr lang="en-GB" sz="4800" dirty="0"/>
          </a:p>
        </p:txBody>
      </p:sp>
    </p:spTree>
    <p:extLst>
      <p:ext uri="{BB962C8B-B14F-4D97-AF65-F5344CB8AC3E}">
        <p14:creationId xmlns:p14="http://schemas.microsoft.com/office/powerpoint/2010/main" val="366856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44" name="Tekstiruutu 43">
            <a:extLst>
              <a:ext uri="{FF2B5EF4-FFF2-40B4-BE49-F238E27FC236}">
                <a16:creationId xmlns:a16="http://schemas.microsoft.com/office/drawing/2014/main" id="{A2FDF6B1-AC81-41A7-9D40-341BFEE80CEF}"/>
              </a:ext>
            </a:extLst>
          </p:cNvPr>
          <p:cNvSpPr txBox="1"/>
          <p:nvPr/>
        </p:nvSpPr>
        <p:spPr>
          <a:xfrm>
            <a:off x="5128665" y="2473105"/>
            <a:ext cx="6561338" cy="1569660"/>
          </a:xfrm>
          <a:prstGeom prst="rect">
            <a:avLst/>
          </a:prstGeom>
          <a:noFill/>
        </p:spPr>
        <p:txBody>
          <a:bodyPr wrap="square" rtlCol="0">
            <a:spAutoFit/>
          </a:bodyPr>
          <a:lstStyle/>
          <a:p>
            <a:r>
              <a:rPr lang="en-GB" sz="1600" dirty="0"/>
              <a:t>“The first step in achieving SA is to perceive the status, attributes, and dynamics of relevant elements in the environment. Thus, Level 1 SA, the most basic level of SA, involves the processes of monitoring, cue detection, and simple recognition, which lead to an awareness of multiple situational elements (objects, events, people, systems, environmental factors) and their current states (locations, conditions, modes, actions).”</a:t>
            </a:r>
          </a:p>
        </p:txBody>
      </p:sp>
    </p:spTree>
    <p:extLst>
      <p:ext uri="{BB962C8B-B14F-4D97-AF65-F5344CB8AC3E}">
        <p14:creationId xmlns:p14="http://schemas.microsoft.com/office/powerpoint/2010/main" val="60665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Understanding enables prediction</a:t>
            </a:r>
          </a:p>
        </p:txBody>
      </p:sp>
      <p:pic>
        <p:nvPicPr>
          <p:cNvPr id="4098" name="Picture 2" descr="Image result for predict crash">
            <a:hlinkClick r:id="rId2"/>
            <a:extLst>
              <a:ext uri="{FF2B5EF4-FFF2-40B4-BE49-F238E27FC236}">
                <a16:creationId xmlns:a16="http://schemas.microsoft.com/office/drawing/2014/main" id="{9F906856-9B59-4289-B1DA-D9C9F5761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15" y="1434547"/>
            <a:ext cx="7091386" cy="398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22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pic>
        <p:nvPicPr>
          <p:cNvPr id="41" name="Kuva 40">
            <a:hlinkClick r:id="rId2"/>
            <a:extLst>
              <a:ext uri="{FF2B5EF4-FFF2-40B4-BE49-F238E27FC236}">
                <a16:creationId xmlns:a16="http://schemas.microsoft.com/office/drawing/2014/main" id="{A1136D03-8D60-4585-A239-04AEC0869554}"/>
              </a:ext>
            </a:extLst>
          </p:cNvPr>
          <p:cNvPicPr>
            <a:picLocks noChangeAspect="1"/>
          </p:cNvPicPr>
          <p:nvPr/>
        </p:nvPicPr>
        <p:blipFill>
          <a:blip r:embed="rId3"/>
          <a:stretch>
            <a:fillRect/>
          </a:stretch>
        </p:blipFill>
        <p:spPr>
          <a:xfrm>
            <a:off x="5138834" y="853915"/>
            <a:ext cx="6551169" cy="4894288"/>
          </a:xfrm>
          <a:prstGeom prst="rect">
            <a:avLst/>
          </a:prstGeom>
        </p:spPr>
      </p:pic>
    </p:spTree>
    <p:extLst>
      <p:ext uri="{BB962C8B-B14F-4D97-AF65-F5344CB8AC3E}">
        <p14:creationId xmlns:p14="http://schemas.microsoft.com/office/powerpoint/2010/main" val="3000183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Perception</a:t>
            </a:r>
          </a:p>
        </p:txBody>
      </p:sp>
      <p:sp>
        <p:nvSpPr>
          <p:cNvPr id="32" name="Tekstiruutu 31">
            <a:extLst>
              <a:ext uri="{FF2B5EF4-FFF2-40B4-BE49-F238E27FC236}">
                <a16:creationId xmlns:a16="http://schemas.microsoft.com/office/drawing/2014/main" id="{7D29877D-8FD9-498F-833A-069FAB1C3960}"/>
              </a:ext>
            </a:extLst>
          </p:cNvPr>
          <p:cNvSpPr txBox="1"/>
          <p:nvPr/>
        </p:nvSpPr>
        <p:spPr>
          <a:xfrm>
            <a:off x="5231959" y="169055"/>
            <a:ext cx="955133" cy="461665"/>
          </a:xfrm>
          <a:prstGeom prst="rect">
            <a:avLst/>
          </a:prstGeom>
          <a:noFill/>
        </p:spPr>
        <p:txBody>
          <a:bodyPr wrap="none" rtlCol="0">
            <a:spAutoFit/>
          </a:bodyPr>
          <a:lstStyle/>
          <a:p>
            <a:r>
              <a:rPr lang="fi-FI" sz="2400" dirty="0" err="1"/>
              <a:t>Result</a:t>
            </a:r>
            <a:endParaRPr lang="en-GB" sz="2400" dirty="0"/>
          </a:p>
        </p:txBody>
      </p:sp>
      <p:sp>
        <p:nvSpPr>
          <p:cNvPr id="3" name="Tekstiruutu 2">
            <a:extLst>
              <a:ext uri="{FF2B5EF4-FFF2-40B4-BE49-F238E27FC236}">
                <a16:creationId xmlns:a16="http://schemas.microsoft.com/office/drawing/2014/main" id="{EB776297-B878-459E-96CA-BC9154334040}"/>
              </a:ext>
            </a:extLst>
          </p:cNvPr>
          <p:cNvSpPr txBox="1"/>
          <p:nvPr/>
        </p:nvSpPr>
        <p:spPr>
          <a:xfrm>
            <a:off x="5231958" y="1232454"/>
            <a:ext cx="2194559" cy="2308324"/>
          </a:xfrm>
          <a:prstGeom prst="rect">
            <a:avLst/>
          </a:prstGeom>
          <a:noFill/>
        </p:spPr>
        <p:txBody>
          <a:bodyPr wrap="square" rtlCol="0">
            <a:spAutoFit/>
          </a:bodyPr>
          <a:lstStyle/>
          <a:p>
            <a:r>
              <a:rPr lang="fi-FI" b="1" dirty="0" err="1"/>
              <a:t>Detected</a:t>
            </a:r>
            <a:r>
              <a:rPr lang="fi-FI" b="1" dirty="0"/>
              <a:t> </a:t>
            </a:r>
            <a:r>
              <a:rPr lang="fi-FI" b="1" dirty="0" err="1"/>
              <a:t>object</a:t>
            </a:r>
            <a:endParaRPr lang="fi-FI" b="1" dirty="0"/>
          </a:p>
          <a:p>
            <a:pPr marL="742950" lvl="1" indent="-285750">
              <a:buFont typeface="Arial" panose="020B0604020202020204" pitchFamily="34" charset="0"/>
              <a:buChar char="•"/>
            </a:pPr>
            <a:r>
              <a:rPr lang="fi-FI" dirty="0" err="1"/>
              <a:t>x_min</a:t>
            </a:r>
            <a:endParaRPr lang="fi-FI" dirty="0"/>
          </a:p>
          <a:p>
            <a:pPr marL="742950" lvl="1" indent="-285750">
              <a:buFont typeface="Arial" panose="020B0604020202020204" pitchFamily="34" charset="0"/>
              <a:buChar char="•"/>
            </a:pPr>
            <a:r>
              <a:rPr lang="fi-FI" dirty="0" err="1"/>
              <a:t>x_max</a:t>
            </a:r>
            <a:endParaRPr lang="fi-FI" dirty="0"/>
          </a:p>
          <a:p>
            <a:pPr marL="742950" lvl="1" indent="-285750">
              <a:buFont typeface="Arial" panose="020B0604020202020204" pitchFamily="34" charset="0"/>
              <a:buChar char="•"/>
            </a:pPr>
            <a:r>
              <a:rPr lang="fi-FI" dirty="0" err="1"/>
              <a:t>y_min</a:t>
            </a:r>
            <a:endParaRPr lang="fi-FI" dirty="0"/>
          </a:p>
          <a:p>
            <a:pPr marL="742950" lvl="1" indent="-285750">
              <a:buFont typeface="Arial" panose="020B0604020202020204" pitchFamily="34" charset="0"/>
              <a:buChar char="•"/>
            </a:pPr>
            <a:r>
              <a:rPr lang="fi-FI" dirty="0" err="1"/>
              <a:t>y_max</a:t>
            </a:r>
            <a:endParaRPr lang="fi-FI" dirty="0"/>
          </a:p>
          <a:p>
            <a:pPr marL="742950" lvl="1" indent="-285750">
              <a:buFont typeface="Arial" panose="020B0604020202020204" pitchFamily="34" charset="0"/>
              <a:buChar char="•"/>
            </a:pPr>
            <a:r>
              <a:rPr lang="fi-FI" dirty="0" err="1"/>
              <a:t>class</a:t>
            </a:r>
            <a:endParaRPr lang="fi-FI" dirty="0"/>
          </a:p>
          <a:p>
            <a:pPr marL="742950" lvl="1" indent="-285750">
              <a:buFont typeface="Arial" panose="020B0604020202020204" pitchFamily="34" charset="0"/>
              <a:buChar char="•"/>
            </a:pPr>
            <a:r>
              <a:rPr lang="fi-FI" dirty="0" err="1"/>
              <a:t>confidence</a:t>
            </a:r>
            <a:endParaRPr lang="fi-FI" dirty="0"/>
          </a:p>
          <a:p>
            <a:pPr marL="742950" lvl="1" indent="-285750">
              <a:buFont typeface="Arial" panose="020B0604020202020204" pitchFamily="34" charset="0"/>
              <a:buChar char="•"/>
            </a:pPr>
            <a:r>
              <a:rPr lang="fi-FI" i="1" dirty="0" err="1"/>
              <a:t>appearance</a:t>
            </a:r>
            <a:r>
              <a:rPr lang="fi-FI" i="1" dirty="0"/>
              <a:t> ?</a:t>
            </a:r>
            <a:endParaRPr lang="en-GB" i="1" dirty="0"/>
          </a:p>
        </p:txBody>
      </p:sp>
      <p:pic>
        <p:nvPicPr>
          <p:cNvPr id="6" name="Kuva 5">
            <a:extLst>
              <a:ext uri="{FF2B5EF4-FFF2-40B4-BE49-F238E27FC236}">
                <a16:creationId xmlns:a16="http://schemas.microsoft.com/office/drawing/2014/main" id="{DC6E3D07-0574-477C-AA32-A5E35B84E618}"/>
              </a:ext>
            </a:extLst>
          </p:cNvPr>
          <p:cNvPicPr>
            <a:picLocks noChangeAspect="1"/>
          </p:cNvPicPr>
          <p:nvPr/>
        </p:nvPicPr>
        <p:blipFill>
          <a:blip r:embed="rId2"/>
          <a:stretch>
            <a:fillRect/>
          </a:stretch>
        </p:blipFill>
        <p:spPr>
          <a:xfrm>
            <a:off x="7735606" y="1232454"/>
            <a:ext cx="3849446" cy="2000917"/>
          </a:xfrm>
          <a:prstGeom prst="rect">
            <a:avLst/>
          </a:prstGeom>
        </p:spPr>
      </p:pic>
      <p:pic>
        <p:nvPicPr>
          <p:cNvPr id="8" name="Kuva 7">
            <a:extLst>
              <a:ext uri="{FF2B5EF4-FFF2-40B4-BE49-F238E27FC236}">
                <a16:creationId xmlns:a16="http://schemas.microsoft.com/office/drawing/2014/main" id="{667B80D0-7286-4BC2-8DF4-B3319FE45771}"/>
              </a:ext>
            </a:extLst>
          </p:cNvPr>
          <p:cNvPicPr>
            <a:picLocks noChangeAspect="1"/>
          </p:cNvPicPr>
          <p:nvPr/>
        </p:nvPicPr>
        <p:blipFill>
          <a:blip r:embed="rId3"/>
          <a:stretch>
            <a:fillRect/>
          </a:stretch>
        </p:blipFill>
        <p:spPr>
          <a:xfrm>
            <a:off x="5169225" y="4053392"/>
            <a:ext cx="4707171" cy="760665"/>
          </a:xfrm>
          <a:prstGeom prst="rect">
            <a:avLst/>
          </a:prstGeom>
        </p:spPr>
      </p:pic>
      <p:sp>
        <p:nvSpPr>
          <p:cNvPr id="11" name="Tekstiruutu 10">
            <a:extLst>
              <a:ext uri="{FF2B5EF4-FFF2-40B4-BE49-F238E27FC236}">
                <a16:creationId xmlns:a16="http://schemas.microsoft.com/office/drawing/2014/main" id="{3F2B2D3D-89E6-4AF2-9238-9F9EA6A65DC6}"/>
              </a:ext>
            </a:extLst>
          </p:cNvPr>
          <p:cNvSpPr txBox="1"/>
          <p:nvPr/>
        </p:nvSpPr>
        <p:spPr>
          <a:xfrm>
            <a:off x="5231958" y="5338596"/>
            <a:ext cx="3909340"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express </a:t>
            </a:r>
            <a:r>
              <a:rPr lang="fi-FI" sz="1600" dirty="0" err="1">
                <a:solidFill>
                  <a:srgbClr val="FF0000"/>
                </a:solidFill>
              </a:rPr>
              <a:t>appearance</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Mean</a:t>
            </a:r>
            <a:r>
              <a:rPr lang="fi-FI" sz="1600" dirty="0">
                <a:solidFill>
                  <a:srgbClr val="FF0000"/>
                </a:solidFill>
              </a:rPr>
              <a:t> </a:t>
            </a:r>
            <a:r>
              <a:rPr lang="fi-FI" sz="1600" dirty="0" err="1">
                <a:solidFill>
                  <a:srgbClr val="FF0000"/>
                </a:solidFill>
              </a:rPr>
              <a:t>rgb</a:t>
            </a:r>
            <a:r>
              <a:rPr lang="fi-FI" sz="1600" dirty="0">
                <a:solidFill>
                  <a:srgbClr val="FF0000"/>
                </a:solidFill>
              </a:rPr>
              <a:t> </a:t>
            </a:r>
            <a:r>
              <a:rPr lang="fi-FI" sz="1600" dirty="0" err="1">
                <a:solidFill>
                  <a:srgbClr val="FF0000"/>
                </a:solidFill>
              </a:rPr>
              <a:t>histogram</a:t>
            </a:r>
            <a:r>
              <a:rPr lang="fi-FI" sz="1600" dirty="0">
                <a:solidFill>
                  <a:srgbClr val="FF0000"/>
                </a:solidFill>
              </a:rPr>
              <a:t> (3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Histogram</a:t>
            </a:r>
            <a:r>
              <a:rPr lang="fi-FI" sz="1600" dirty="0">
                <a:solidFill>
                  <a:srgbClr val="FF0000"/>
                </a:solidFill>
              </a:rPr>
              <a:t> of </a:t>
            </a:r>
            <a:r>
              <a:rPr lang="fi-FI" sz="1600" dirty="0" err="1">
                <a:solidFill>
                  <a:srgbClr val="FF0000"/>
                </a:solidFill>
              </a:rPr>
              <a:t>gradients</a:t>
            </a:r>
            <a:r>
              <a:rPr lang="fi-FI" sz="1600" dirty="0">
                <a:solidFill>
                  <a:srgbClr val="FF0000"/>
                </a:solidFill>
              </a:rPr>
              <a:t> (8 </a:t>
            </a:r>
            <a:r>
              <a:rPr lang="fi-FI" sz="1600" dirty="0" err="1">
                <a:solidFill>
                  <a:srgbClr val="FF0000"/>
                </a:solidFill>
              </a:rPr>
              <a:t>numbers</a:t>
            </a:r>
            <a:r>
              <a:rPr lang="fi-FI" sz="1600" dirty="0">
                <a:solidFill>
                  <a:srgbClr val="FF0000"/>
                </a:solidFill>
              </a:rPr>
              <a:t>)</a:t>
            </a:r>
          </a:p>
          <a:p>
            <a:pPr marL="285750" indent="-285750">
              <a:buFont typeface="Arial" panose="020B0604020202020204" pitchFamily="34" charset="0"/>
              <a:buChar char="•"/>
            </a:pPr>
            <a:r>
              <a:rPr lang="fi-FI" sz="1600" dirty="0" err="1">
                <a:solidFill>
                  <a:srgbClr val="FF0000"/>
                </a:solidFill>
              </a:rPr>
              <a:t>Other</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604262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16" name="Tekstiruutu 15">
            <a:extLst>
              <a:ext uri="{FF2B5EF4-FFF2-40B4-BE49-F238E27FC236}">
                <a16:creationId xmlns:a16="http://schemas.microsoft.com/office/drawing/2014/main" id="{A7860865-F02A-4429-835A-58D3808CAA17}"/>
              </a:ext>
            </a:extLst>
          </p:cNvPr>
          <p:cNvSpPr txBox="1"/>
          <p:nvPr/>
        </p:nvSpPr>
        <p:spPr>
          <a:xfrm>
            <a:off x="5278752" y="2644170"/>
            <a:ext cx="6561338" cy="1569660"/>
          </a:xfrm>
          <a:prstGeom prst="rect">
            <a:avLst/>
          </a:prstGeom>
          <a:noFill/>
        </p:spPr>
        <p:txBody>
          <a:bodyPr wrap="square" rtlCol="0">
            <a:spAutoFit/>
          </a:bodyPr>
          <a:lstStyle/>
          <a:p>
            <a:r>
              <a:rPr lang="en-GB" sz="1600" dirty="0"/>
              <a:t>“The next step in SA formation involves a synthesis of disjointed Level 1 SA elements through the processes of pattern recognition, interpretation, and evaluation. Level 2 SA requires integrating this information to understand how it will impact upon the individual's goals and objectives. This includes developing a comprehensive picture of the world, or of that portion of the world of concern to the individual.”</a:t>
            </a:r>
          </a:p>
        </p:txBody>
      </p:sp>
    </p:spTree>
    <p:extLst>
      <p:ext uri="{BB962C8B-B14F-4D97-AF65-F5344CB8AC3E}">
        <p14:creationId xmlns:p14="http://schemas.microsoft.com/office/powerpoint/2010/main" val="898427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Comprehension</a:t>
            </a:r>
          </a:p>
        </p:txBody>
      </p:sp>
      <p:sp>
        <p:nvSpPr>
          <p:cNvPr id="9" name="Vuokaavio: Prosessi 8">
            <a:extLst>
              <a:ext uri="{FF2B5EF4-FFF2-40B4-BE49-F238E27FC236}">
                <a16:creationId xmlns:a16="http://schemas.microsoft.com/office/drawing/2014/main" id="{2E40E89F-EACA-4CDE-B600-D66EAC5C747C}"/>
              </a:ext>
            </a:extLst>
          </p:cNvPr>
          <p:cNvSpPr/>
          <p:nvPr/>
        </p:nvSpPr>
        <p:spPr>
          <a:xfrm>
            <a:off x="5096796" y="2356237"/>
            <a:ext cx="179964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a:t>Detected</a:t>
            </a:r>
            <a:r>
              <a:rPr lang="fi-FI" dirty="0"/>
              <a:t> Object</a:t>
            </a:r>
            <a:endParaRPr lang="en-GB" dirty="0"/>
          </a:p>
        </p:txBody>
      </p:sp>
      <p:sp>
        <p:nvSpPr>
          <p:cNvPr id="13" name="Vuokaavio: Prosessi 12">
            <a:extLst>
              <a:ext uri="{FF2B5EF4-FFF2-40B4-BE49-F238E27FC236}">
                <a16:creationId xmlns:a16="http://schemas.microsoft.com/office/drawing/2014/main" id="{AB991930-4026-4768-A480-3CE905684495}"/>
              </a:ext>
            </a:extLst>
          </p:cNvPr>
          <p:cNvSpPr/>
          <p:nvPr/>
        </p:nvSpPr>
        <p:spPr>
          <a:xfrm>
            <a:off x="7711888" y="2362863"/>
            <a:ext cx="1455965"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Image Object</a:t>
            </a:r>
            <a:endParaRPr lang="en-GB" dirty="0"/>
          </a:p>
        </p:txBody>
      </p:sp>
      <p:sp>
        <p:nvSpPr>
          <p:cNvPr id="14" name="Vuokaavio: Prosessi 13">
            <a:extLst>
              <a:ext uri="{FF2B5EF4-FFF2-40B4-BE49-F238E27FC236}">
                <a16:creationId xmlns:a16="http://schemas.microsoft.com/office/drawing/2014/main" id="{B263CE60-C85E-425E-9FAC-E899FB5DB841}"/>
              </a:ext>
            </a:extLst>
          </p:cNvPr>
          <p:cNvSpPr/>
          <p:nvPr/>
        </p:nvSpPr>
        <p:spPr>
          <a:xfrm>
            <a:off x="10147637" y="2350936"/>
            <a:ext cx="1566219" cy="63610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World Object</a:t>
            </a:r>
            <a:endParaRPr lang="en-GB" dirty="0"/>
          </a:p>
        </p:txBody>
      </p:sp>
      <p:cxnSp>
        <p:nvCxnSpPr>
          <p:cNvPr id="20" name="Suora nuoliyhdysviiva 19">
            <a:extLst>
              <a:ext uri="{FF2B5EF4-FFF2-40B4-BE49-F238E27FC236}">
                <a16:creationId xmlns:a16="http://schemas.microsoft.com/office/drawing/2014/main" id="{91166DEB-8EE3-4D89-97C3-FAB6D8D0703C}"/>
              </a:ext>
            </a:extLst>
          </p:cNvPr>
          <p:cNvCxnSpPr>
            <a:cxnSpLocks/>
            <a:stCxn id="9" idx="3"/>
            <a:endCxn id="13" idx="1"/>
          </p:cNvCxnSpPr>
          <p:nvPr/>
        </p:nvCxnSpPr>
        <p:spPr>
          <a:xfrm>
            <a:off x="6896441" y="2674289"/>
            <a:ext cx="815447" cy="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uora nuoliyhdysviiva 21">
            <a:extLst>
              <a:ext uri="{FF2B5EF4-FFF2-40B4-BE49-F238E27FC236}">
                <a16:creationId xmlns:a16="http://schemas.microsoft.com/office/drawing/2014/main" id="{305902CE-B715-4CE1-BF70-1D042C63B373}"/>
              </a:ext>
            </a:extLst>
          </p:cNvPr>
          <p:cNvCxnSpPr>
            <a:cxnSpLocks/>
            <a:stCxn id="13" idx="3"/>
            <a:endCxn id="14" idx="1"/>
          </p:cNvCxnSpPr>
          <p:nvPr/>
        </p:nvCxnSpPr>
        <p:spPr>
          <a:xfrm flipV="1">
            <a:off x="9167853" y="2668988"/>
            <a:ext cx="979784" cy="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Kuva 35">
            <a:extLst>
              <a:ext uri="{FF2B5EF4-FFF2-40B4-BE49-F238E27FC236}">
                <a16:creationId xmlns:a16="http://schemas.microsoft.com/office/drawing/2014/main" id="{C475B1BE-E8A8-4ABD-948A-AB6BCEC84118}"/>
              </a:ext>
            </a:extLst>
          </p:cNvPr>
          <p:cNvPicPr>
            <a:picLocks noChangeAspect="1"/>
          </p:cNvPicPr>
          <p:nvPr/>
        </p:nvPicPr>
        <p:blipFill>
          <a:blip r:embed="rId2"/>
          <a:stretch>
            <a:fillRect/>
          </a:stretch>
        </p:blipFill>
        <p:spPr>
          <a:xfrm>
            <a:off x="5096796" y="1057483"/>
            <a:ext cx="1539421" cy="866733"/>
          </a:xfrm>
          <a:prstGeom prst="rect">
            <a:avLst/>
          </a:prstGeom>
        </p:spPr>
      </p:pic>
      <p:pic>
        <p:nvPicPr>
          <p:cNvPr id="37" name="Kuva 36">
            <a:extLst>
              <a:ext uri="{FF2B5EF4-FFF2-40B4-BE49-F238E27FC236}">
                <a16:creationId xmlns:a16="http://schemas.microsoft.com/office/drawing/2014/main" id="{1D66BC97-45DE-482C-99C8-91B77F07C0CA}"/>
              </a:ext>
            </a:extLst>
          </p:cNvPr>
          <p:cNvPicPr>
            <a:picLocks noChangeAspect="1"/>
          </p:cNvPicPr>
          <p:nvPr/>
        </p:nvPicPr>
        <p:blipFill>
          <a:blip r:embed="rId2"/>
          <a:stretch>
            <a:fillRect/>
          </a:stretch>
        </p:blipFill>
        <p:spPr>
          <a:xfrm>
            <a:off x="7711888" y="1057483"/>
            <a:ext cx="1539421" cy="866733"/>
          </a:xfrm>
          <a:prstGeom prst="rect">
            <a:avLst/>
          </a:prstGeom>
        </p:spPr>
      </p:pic>
      <p:pic>
        <p:nvPicPr>
          <p:cNvPr id="40" name="Kuva 39">
            <a:extLst>
              <a:ext uri="{FF2B5EF4-FFF2-40B4-BE49-F238E27FC236}">
                <a16:creationId xmlns:a16="http://schemas.microsoft.com/office/drawing/2014/main" id="{34594C85-4428-4F7A-B903-2E2DCC6AA85F}"/>
              </a:ext>
            </a:extLst>
          </p:cNvPr>
          <p:cNvPicPr>
            <a:picLocks noChangeAspect="1"/>
          </p:cNvPicPr>
          <p:nvPr/>
        </p:nvPicPr>
        <p:blipFill>
          <a:blip r:embed="rId3"/>
          <a:stretch>
            <a:fillRect/>
          </a:stretch>
        </p:blipFill>
        <p:spPr>
          <a:xfrm>
            <a:off x="7993649" y="1188878"/>
            <a:ext cx="1574270" cy="866733"/>
          </a:xfrm>
          <a:prstGeom prst="rect">
            <a:avLst/>
          </a:prstGeom>
        </p:spPr>
      </p:pic>
      <p:pic>
        <p:nvPicPr>
          <p:cNvPr id="34" name="Kuva 33">
            <a:extLst>
              <a:ext uri="{FF2B5EF4-FFF2-40B4-BE49-F238E27FC236}">
                <a16:creationId xmlns:a16="http://schemas.microsoft.com/office/drawing/2014/main" id="{19468FF7-BB94-4E6C-A5D3-9E725D2B6BB4}"/>
              </a:ext>
            </a:extLst>
          </p:cNvPr>
          <p:cNvPicPr>
            <a:picLocks noChangeAspect="1"/>
          </p:cNvPicPr>
          <p:nvPr/>
        </p:nvPicPr>
        <p:blipFill>
          <a:blip r:embed="rId4"/>
          <a:stretch>
            <a:fillRect/>
          </a:stretch>
        </p:blipFill>
        <p:spPr>
          <a:xfrm>
            <a:off x="10418358" y="973998"/>
            <a:ext cx="1013986" cy="1033702"/>
          </a:xfrm>
          <a:prstGeom prst="rect">
            <a:avLst/>
          </a:prstGeom>
        </p:spPr>
      </p:pic>
      <p:sp>
        <p:nvSpPr>
          <p:cNvPr id="35" name="Tekstiruutu 34">
            <a:extLst>
              <a:ext uri="{FF2B5EF4-FFF2-40B4-BE49-F238E27FC236}">
                <a16:creationId xmlns:a16="http://schemas.microsoft.com/office/drawing/2014/main" id="{7B33E124-DA88-4C43-A181-DEC19FF3C4E1}"/>
              </a:ext>
            </a:extLst>
          </p:cNvPr>
          <p:cNvSpPr txBox="1"/>
          <p:nvPr/>
        </p:nvSpPr>
        <p:spPr>
          <a:xfrm>
            <a:off x="5096796" y="3410953"/>
            <a:ext cx="6345140" cy="2585323"/>
          </a:xfrm>
          <a:prstGeom prst="rect">
            <a:avLst/>
          </a:prstGeom>
          <a:noFill/>
        </p:spPr>
        <p:txBody>
          <a:bodyPr wrap="square" rtlCol="0">
            <a:spAutoFit/>
          </a:bodyPr>
          <a:lstStyle/>
          <a:p>
            <a:r>
              <a:rPr lang="fi-FI" b="1" dirty="0" err="1"/>
              <a:t>Detected</a:t>
            </a:r>
            <a:r>
              <a:rPr lang="fi-FI" b="1" dirty="0"/>
              <a:t> </a:t>
            </a:r>
            <a:r>
              <a:rPr lang="fi-FI" b="1" dirty="0" err="1"/>
              <a:t>object</a:t>
            </a:r>
            <a:r>
              <a:rPr lang="fi-FI" b="1" dirty="0"/>
              <a:t>: </a:t>
            </a:r>
            <a:br>
              <a:rPr lang="fi-FI" dirty="0"/>
            </a:br>
            <a:r>
              <a:rPr lang="fi-FI" dirty="0"/>
              <a:t>Output </a:t>
            </a:r>
            <a:r>
              <a:rPr lang="fi-FI" dirty="0" err="1"/>
              <a:t>from</a:t>
            </a:r>
            <a:r>
              <a:rPr lang="fi-FI" dirty="0"/>
              <a:t> an </a:t>
            </a:r>
            <a:r>
              <a:rPr lang="fi-FI" dirty="0" err="1"/>
              <a:t>object</a:t>
            </a:r>
            <a:r>
              <a:rPr lang="fi-FI" dirty="0"/>
              <a:t> </a:t>
            </a:r>
            <a:r>
              <a:rPr lang="fi-FI" dirty="0" err="1"/>
              <a:t>detector</a:t>
            </a:r>
            <a:r>
              <a:rPr lang="fi-FI" dirty="0"/>
              <a:t>, no </a:t>
            </a:r>
            <a:r>
              <a:rPr lang="fi-FI" dirty="0" err="1"/>
              <a:t>persistency</a:t>
            </a:r>
            <a:r>
              <a:rPr lang="fi-FI" dirty="0"/>
              <a:t>.</a:t>
            </a:r>
          </a:p>
          <a:p>
            <a:endParaRPr lang="fi-FI" dirty="0"/>
          </a:p>
          <a:p>
            <a:r>
              <a:rPr lang="fi-FI" b="1" dirty="0"/>
              <a:t>Image </a:t>
            </a:r>
            <a:r>
              <a:rPr lang="fi-FI" b="1" dirty="0" err="1"/>
              <a:t>object</a:t>
            </a:r>
            <a:r>
              <a:rPr lang="fi-FI" b="1" dirty="0"/>
              <a:t>: </a:t>
            </a:r>
          </a:p>
          <a:p>
            <a:r>
              <a:rPr lang="fi-FI" dirty="0" err="1"/>
              <a:t>Persistent</a:t>
            </a:r>
            <a:r>
              <a:rPr lang="fi-FI" dirty="0"/>
              <a:t> </a:t>
            </a:r>
            <a:r>
              <a:rPr lang="fi-FI" dirty="0" err="1"/>
              <a:t>object</a:t>
            </a:r>
            <a:r>
              <a:rPr lang="fi-FI" dirty="0"/>
              <a:t> </a:t>
            </a:r>
            <a:r>
              <a:rPr lang="fi-FI" dirty="0" err="1"/>
              <a:t>created</a:t>
            </a:r>
            <a:r>
              <a:rPr lang="fi-FI" dirty="0"/>
              <a:t> and </a:t>
            </a:r>
            <a:r>
              <a:rPr lang="fi-FI" dirty="0" err="1"/>
              <a:t>updated</a:t>
            </a:r>
            <a:r>
              <a:rPr lang="fi-FI" dirty="0"/>
              <a:t> </a:t>
            </a:r>
            <a:r>
              <a:rPr lang="fi-FI" dirty="0" err="1"/>
              <a:t>by</a:t>
            </a:r>
            <a:r>
              <a:rPr lang="fi-FI" dirty="0"/>
              <a:t> </a:t>
            </a:r>
            <a:r>
              <a:rPr lang="fi-FI" dirty="0" err="1"/>
              <a:t>detected</a:t>
            </a:r>
            <a:r>
              <a:rPr lang="fi-FI" dirty="0"/>
              <a:t> </a:t>
            </a:r>
            <a:r>
              <a:rPr lang="fi-FI" dirty="0" err="1"/>
              <a:t>objects</a:t>
            </a:r>
            <a:r>
              <a:rPr lang="fi-FI" dirty="0"/>
              <a:t>.</a:t>
            </a:r>
          </a:p>
          <a:p>
            <a:endParaRPr lang="fi-FI" dirty="0"/>
          </a:p>
          <a:p>
            <a:r>
              <a:rPr lang="fi-FI" b="1" dirty="0"/>
              <a:t>World </a:t>
            </a:r>
            <a:r>
              <a:rPr lang="fi-FI" b="1" dirty="0" err="1"/>
              <a:t>object</a:t>
            </a:r>
            <a:r>
              <a:rPr lang="fi-FI" b="1" dirty="0"/>
              <a:t>:</a:t>
            </a:r>
          </a:p>
          <a:p>
            <a:r>
              <a:rPr lang="fi-FI" dirty="0"/>
              <a:t>Object </a:t>
            </a:r>
            <a:r>
              <a:rPr lang="fi-FI" dirty="0" err="1"/>
              <a:t>living</a:t>
            </a:r>
            <a:r>
              <a:rPr lang="fi-FI" dirty="0"/>
              <a:t> in a 3d </a:t>
            </a:r>
            <a:r>
              <a:rPr lang="fi-FI" dirty="0" err="1"/>
              <a:t>world</a:t>
            </a:r>
            <a:r>
              <a:rPr lang="fi-FI" dirty="0"/>
              <a:t> </a:t>
            </a:r>
            <a:r>
              <a:rPr lang="fi-FI" dirty="0" err="1"/>
              <a:t>with</a:t>
            </a:r>
            <a:r>
              <a:rPr lang="fi-FI" dirty="0"/>
              <a:t> </a:t>
            </a:r>
            <a:r>
              <a:rPr lang="fi-FI" dirty="0" err="1"/>
              <a:t>state</a:t>
            </a:r>
            <a:r>
              <a:rPr lang="fi-FI" dirty="0"/>
              <a:t>: </a:t>
            </a:r>
            <a:r>
              <a:rPr lang="fi-FI" dirty="0" err="1"/>
              <a:t>including</a:t>
            </a:r>
            <a:r>
              <a:rPr lang="fi-FI" dirty="0"/>
              <a:t> </a:t>
            </a:r>
            <a:r>
              <a:rPr lang="fi-FI" dirty="0" err="1"/>
              <a:t>location</a:t>
            </a:r>
            <a:r>
              <a:rPr lang="fi-FI" dirty="0"/>
              <a:t>, </a:t>
            </a:r>
            <a:r>
              <a:rPr lang="fi-FI" dirty="0" err="1"/>
              <a:t>velocity</a:t>
            </a:r>
            <a:r>
              <a:rPr lang="fi-FI" dirty="0"/>
              <a:t> and </a:t>
            </a:r>
            <a:r>
              <a:rPr lang="fi-FI" dirty="0" err="1"/>
              <a:t>acceleration</a:t>
            </a:r>
            <a:r>
              <a:rPr lang="fi-FI" dirty="0"/>
              <a:t>. </a:t>
            </a:r>
            <a:r>
              <a:rPr lang="fi-FI" dirty="0" err="1"/>
              <a:t>Updated</a:t>
            </a:r>
            <a:r>
              <a:rPr lang="fi-FI" dirty="0"/>
              <a:t> </a:t>
            </a:r>
            <a:r>
              <a:rPr lang="fi-FI" dirty="0" err="1"/>
              <a:t>by</a:t>
            </a:r>
            <a:r>
              <a:rPr lang="fi-FI" dirty="0"/>
              <a:t> </a:t>
            </a:r>
            <a:r>
              <a:rPr lang="fi-FI" dirty="0" err="1"/>
              <a:t>projected</a:t>
            </a:r>
            <a:r>
              <a:rPr lang="fi-FI" dirty="0"/>
              <a:t> image </a:t>
            </a:r>
            <a:r>
              <a:rPr lang="fi-FI" dirty="0" err="1"/>
              <a:t>object</a:t>
            </a:r>
            <a:r>
              <a:rPr lang="fi-FI" dirty="0"/>
              <a:t>.</a:t>
            </a:r>
            <a:endParaRPr lang="en-GB" dirty="0"/>
          </a:p>
        </p:txBody>
      </p:sp>
      <p:sp>
        <p:nvSpPr>
          <p:cNvPr id="15" name="Tekstiruutu 14">
            <a:extLst>
              <a:ext uri="{FF2B5EF4-FFF2-40B4-BE49-F238E27FC236}">
                <a16:creationId xmlns:a16="http://schemas.microsoft.com/office/drawing/2014/main" id="{04D18B43-1E09-48D8-9729-820ED256C729}"/>
              </a:ext>
            </a:extLst>
          </p:cNvPr>
          <p:cNvSpPr txBox="1"/>
          <p:nvPr/>
        </p:nvSpPr>
        <p:spPr>
          <a:xfrm>
            <a:off x="4981271" y="155680"/>
            <a:ext cx="2306272" cy="461665"/>
          </a:xfrm>
          <a:prstGeom prst="rect">
            <a:avLst/>
          </a:prstGeom>
          <a:noFill/>
        </p:spPr>
        <p:txBody>
          <a:bodyPr wrap="none" rtlCol="0">
            <a:spAutoFit/>
          </a:bodyPr>
          <a:lstStyle/>
          <a:p>
            <a:r>
              <a:rPr lang="fi-FI" sz="2400" dirty="0" err="1"/>
              <a:t>Entity</a:t>
            </a:r>
            <a:r>
              <a:rPr lang="fi-FI" sz="2400" dirty="0"/>
              <a:t> </a:t>
            </a:r>
            <a:r>
              <a:rPr lang="fi-FI" sz="2400" dirty="0" err="1"/>
              <a:t>definitions</a:t>
            </a:r>
            <a:endParaRPr lang="en-GB" sz="2400" dirty="0"/>
          </a:p>
        </p:txBody>
      </p:sp>
    </p:spTree>
    <p:extLst>
      <p:ext uri="{BB962C8B-B14F-4D97-AF65-F5344CB8AC3E}">
        <p14:creationId xmlns:p14="http://schemas.microsoft.com/office/powerpoint/2010/main" val="756420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pic>
        <p:nvPicPr>
          <p:cNvPr id="2" name="Kuva 1">
            <a:extLst>
              <a:ext uri="{FF2B5EF4-FFF2-40B4-BE49-F238E27FC236}">
                <a16:creationId xmlns:a16="http://schemas.microsoft.com/office/drawing/2014/main" id="{6904892C-CF33-4B89-8E0B-4EB266150442}"/>
              </a:ext>
            </a:extLst>
          </p:cNvPr>
          <p:cNvPicPr>
            <a:picLocks noChangeAspect="1"/>
          </p:cNvPicPr>
          <p:nvPr/>
        </p:nvPicPr>
        <p:blipFill>
          <a:blip r:embed="rId2"/>
          <a:stretch>
            <a:fillRect/>
          </a:stretch>
        </p:blipFill>
        <p:spPr>
          <a:xfrm>
            <a:off x="5079411" y="1253765"/>
            <a:ext cx="6864349" cy="4128210"/>
          </a:xfrm>
          <a:prstGeom prst="rect">
            <a:avLst/>
          </a:prstGeom>
        </p:spPr>
      </p:pic>
      <p:sp>
        <p:nvSpPr>
          <p:cNvPr id="7" name="Tekstiruutu 6">
            <a:extLst>
              <a:ext uri="{FF2B5EF4-FFF2-40B4-BE49-F238E27FC236}">
                <a16:creationId xmlns:a16="http://schemas.microsoft.com/office/drawing/2014/main" id="{79DB13EB-433D-4C82-9506-5F548F1559D8}"/>
              </a:ext>
            </a:extLst>
          </p:cNvPr>
          <p:cNvSpPr txBox="1"/>
          <p:nvPr/>
        </p:nvSpPr>
        <p:spPr>
          <a:xfrm>
            <a:off x="5079411" y="212262"/>
            <a:ext cx="2832186" cy="461665"/>
          </a:xfrm>
          <a:prstGeom prst="rect">
            <a:avLst/>
          </a:prstGeom>
          <a:noFill/>
        </p:spPr>
        <p:txBody>
          <a:bodyPr wrap="none" rtlCol="0">
            <a:spAutoFit/>
          </a:bodyPr>
          <a:lstStyle/>
          <a:p>
            <a:r>
              <a:rPr lang="fi-FI" sz="2400" dirty="0"/>
              <a:t>Image </a:t>
            </a:r>
            <a:r>
              <a:rPr lang="fi-FI" sz="2400" dirty="0" err="1"/>
              <a:t>object</a:t>
            </a:r>
            <a:r>
              <a:rPr lang="fi-FI" sz="2400" dirty="0"/>
              <a:t> </a:t>
            </a:r>
            <a:r>
              <a:rPr lang="fi-FI" sz="2400" dirty="0" err="1"/>
              <a:t>identity</a:t>
            </a:r>
            <a:endParaRPr lang="en-GB" sz="2400" dirty="0"/>
          </a:p>
        </p:txBody>
      </p:sp>
    </p:spTree>
    <p:extLst>
      <p:ext uri="{BB962C8B-B14F-4D97-AF65-F5344CB8AC3E}">
        <p14:creationId xmlns:p14="http://schemas.microsoft.com/office/powerpoint/2010/main" val="2743790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7" name="Vuokaavio: Prosessi 6">
            <a:extLst>
              <a:ext uri="{FF2B5EF4-FFF2-40B4-BE49-F238E27FC236}">
                <a16:creationId xmlns:a16="http://schemas.microsoft.com/office/drawing/2014/main" id="{F84E52AD-F93E-44F9-88DB-7B05E572AFB3}"/>
              </a:ext>
            </a:extLst>
          </p:cNvPr>
          <p:cNvSpPr/>
          <p:nvPr/>
        </p:nvSpPr>
        <p:spPr>
          <a:xfrm>
            <a:off x="8312655" y="2950651"/>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2</a:t>
            </a:r>
            <a:endParaRPr lang="en-GB" dirty="0">
              <a:solidFill>
                <a:schemeClr val="accent1">
                  <a:lumMod val="75000"/>
                </a:schemeClr>
              </a:solidFill>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6628741" y="155917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uokaavio: Prosessi 9">
            <a:extLst>
              <a:ext uri="{FF2B5EF4-FFF2-40B4-BE49-F238E27FC236}">
                <a16:creationId xmlns:a16="http://schemas.microsoft.com/office/drawing/2014/main" id="{45246873-31BA-43F7-BE21-2D164E0D7979}"/>
              </a:ext>
            </a:extLst>
          </p:cNvPr>
          <p:cNvSpPr/>
          <p:nvPr/>
        </p:nvSpPr>
        <p:spPr>
          <a:xfrm>
            <a:off x="9902657" y="2503612"/>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1" name="Vuokaavio: Prosessi 10">
            <a:extLst>
              <a:ext uri="{FF2B5EF4-FFF2-40B4-BE49-F238E27FC236}">
                <a16:creationId xmlns:a16="http://schemas.microsoft.com/office/drawing/2014/main" id="{E1C26B0B-A431-4E95-8C07-8D6ACEECB7C5}"/>
              </a:ext>
            </a:extLst>
          </p:cNvPr>
          <p:cNvSpPr/>
          <p:nvPr/>
        </p:nvSpPr>
        <p:spPr>
          <a:xfrm>
            <a:off x="9294628" y="1116114"/>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6886230" y="1735639"/>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8" name="Vuokaavio: Prosessi 7">
            <a:extLst>
              <a:ext uri="{FF2B5EF4-FFF2-40B4-BE49-F238E27FC236}">
                <a16:creationId xmlns:a16="http://schemas.microsoft.com/office/drawing/2014/main" id="{0F12806A-0080-482F-BD91-8600E83D4E05}"/>
              </a:ext>
            </a:extLst>
          </p:cNvPr>
          <p:cNvSpPr/>
          <p:nvPr/>
        </p:nvSpPr>
        <p:spPr>
          <a:xfrm>
            <a:off x="9116462" y="1223665"/>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1</a:t>
            </a: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5209837" y="3233781"/>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5209836" y="3592867"/>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5721427" y="3117486"/>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4881529" cy="461665"/>
          </a:xfrm>
          <a:prstGeom prst="rect">
            <a:avLst/>
          </a:prstGeom>
          <a:noFill/>
        </p:spPr>
        <p:txBody>
          <a:bodyPr wrap="none" rtlCol="0">
            <a:spAutoFit/>
          </a:bodyPr>
          <a:lstStyle/>
          <a:p>
            <a:r>
              <a:rPr lang="fi-FI" sz="2400" dirty="0" err="1"/>
              <a:t>Matching</a:t>
            </a:r>
            <a:r>
              <a:rPr lang="fi-FI" sz="2400" dirty="0"/>
              <a:t> </a:t>
            </a:r>
            <a:r>
              <a:rPr lang="fi-FI" sz="2400" dirty="0" err="1"/>
              <a:t>detected</a:t>
            </a:r>
            <a:r>
              <a:rPr lang="fi-FI" sz="2400" dirty="0"/>
              <a:t> and image </a:t>
            </a:r>
            <a:r>
              <a:rPr lang="fi-FI" sz="2400" dirty="0" err="1"/>
              <a:t>objects</a:t>
            </a:r>
            <a:endParaRPr lang="en-GB" sz="2400" dirty="0"/>
          </a:p>
        </p:txBody>
      </p:sp>
      <p:sp>
        <p:nvSpPr>
          <p:cNvPr id="6" name="Tekstiruutu 5">
            <a:extLst>
              <a:ext uri="{FF2B5EF4-FFF2-40B4-BE49-F238E27FC236}">
                <a16:creationId xmlns:a16="http://schemas.microsoft.com/office/drawing/2014/main" id="{3CD205AF-8F4A-4476-89CA-E9A005F4C96C}"/>
              </a:ext>
            </a:extLst>
          </p:cNvPr>
          <p:cNvSpPr txBox="1"/>
          <p:nvPr/>
        </p:nvSpPr>
        <p:spPr>
          <a:xfrm>
            <a:off x="5079411" y="4332498"/>
            <a:ext cx="7039428" cy="1384995"/>
          </a:xfrm>
          <a:prstGeom prst="rect">
            <a:avLst/>
          </a:prstGeom>
          <a:noFill/>
        </p:spPr>
        <p:txBody>
          <a:bodyPr wrap="none" rtlCol="0">
            <a:spAutoFit/>
          </a:bodyPr>
          <a:lstStyle/>
          <a:p>
            <a:pPr marL="342900" indent="-342900">
              <a:buAutoNum type="arabicPeriod"/>
            </a:pPr>
            <a:r>
              <a:rPr lang="fi-FI" sz="1400" dirty="0" err="1"/>
              <a:t>Detected</a:t>
            </a:r>
            <a:r>
              <a:rPr lang="fi-FI" sz="1400" dirty="0"/>
              <a:t> </a:t>
            </a:r>
            <a:r>
              <a:rPr lang="fi-FI" sz="1400" dirty="0" err="1"/>
              <a:t>object</a:t>
            </a:r>
            <a:r>
              <a:rPr lang="fi-FI" sz="1400" dirty="0"/>
              <a:t> and image </a:t>
            </a:r>
            <a:r>
              <a:rPr lang="fi-FI" sz="1400" dirty="0" err="1"/>
              <a:t>object</a:t>
            </a:r>
            <a:r>
              <a:rPr lang="fi-FI" sz="1400" dirty="0"/>
              <a:t> </a:t>
            </a:r>
            <a:r>
              <a:rPr lang="fi-FI" sz="1400" dirty="0" err="1"/>
              <a:t>are</a:t>
            </a:r>
            <a:r>
              <a:rPr lang="fi-FI" sz="1400" dirty="0"/>
              <a:t> ”</a:t>
            </a:r>
            <a:r>
              <a:rPr lang="fi-FI" sz="1400" dirty="0" err="1"/>
              <a:t>near</a:t>
            </a:r>
            <a:r>
              <a:rPr lang="fi-FI" sz="1400" dirty="0"/>
              <a:t>” </a:t>
            </a:r>
            <a:r>
              <a:rPr lang="fi-FI" sz="1400" dirty="0" err="1"/>
              <a:t>each</a:t>
            </a:r>
            <a:r>
              <a:rPr lang="fi-FI" sz="1400" dirty="0"/>
              <a:t> </a:t>
            </a:r>
            <a:r>
              <a:rPr lang="fi-FI" sz="1400" dirty="0" err="1"/>
              <a:t>other</a:t>
            </a:r>
            <a:r>
              <a:rPr lang="fi-FI" sz="1400" dirty="0"/>
              <a:t>. Image </a:t>
            </a:r>
            <a:r>
              <a:rPr lang="fi-FI" sz="1400" dirty="0" err="1"/>
              <a:t>object</a:t>
            </a:r>
            <a:r>
              <a:rPr lang="fi-FI" sz="1400" dirty="0"/>
              <a:t> </a:t>
            </a:r>
            <a:r>
              <a:rPr lang="fi-FI" sz="1400" dirty="0" err="1"/>
              <a:t>updated</a:t>
            </a:r>
            <a:r>
              <a:rPr lang="fi-FI" sz="1400" dirty="0"/>
              <a:t> </a:t>
            </a:r>
            <a:r>
              <a:rPr lang="fi-FI" sz="1400" dirty="0" err="1"/>
              <a:t>according</a:t>
            </a:r>
            <a:br>
              <a:rPr lang="fi-FI" sz="1400" dirty="0"/>
            </a:br>
            <a:r>
              <a:rPr lang="fi-FI" sz="1400" dirty="0"/>
              <a:t>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err="1"/>
              <a:t>Detected</a:t>
            </a:r>
            <a:r>
              <a:rPr lang="fi-FI" sz="1400" dirty="0"/>
              <a:t>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image </a:t>
            </a:r>
            <a:r>
              <a:rPr lang="fi-FI" sz="1400" dirty="0" err="1"/>
              <a:t>objects</a:t>
            </a:r>
            <a:r>
              <a:rPr lang="fi-FI" sz="1400" dirty="0"/>
              <a:t>. A </a:t>
            </a:r>
            <a:r>
              <a:rPr lang="fi-FI" sz="1400" dirty="0" err="1"/>
              <a:t>new</a:t>
            </a:r>
            <a:r>
              <a:rPr lang="fi-FI" sz="1400" dirty="0"/>
              <a:t> image </a:t>
            </a:r>
            <a:r>
              <a:rPr lang="fi-FI" sz="1400" dirty="0" err="1"/>
              <a:t>object</a:t>
            </a:r>
            <a:r>
              <a:rPr lang="fi-FI" sz="1400" dirty="0"/>
              <a:t> is </a:t>
            </a:r>
            <a:r>
              <a:rPr lang="fi-FI" sz="1400" dirty="0" err="1"/>
              <a:t>created</a:t>
            </a:r>
            <a:r>
              <a:rPr lang="fi-FI" sz="1400" dirty="0"/>
              <a:t> </a:t>
            </a:r>
            <a:br>
              <a:rPr lang="fi-FI" sz="1400" dirty="0"/>
            </a:br>
            <a:r>
              <a:rPr lang="fi-FI" sz="1400" dirty="0" err="1"/>
              <a:t>according</a:t>
            </a:r>
            <a:r>
              <a:rPr lang="fi-FI" sz="1400" dirty="0"/>
              <a:t> to </a:t>
            </a:r>
            <a:r>
              <a:rPr lang="fi-FI" sz="1400" dirty="0" err="1"/>
              <a:t>the</a:t>
            </a:r>
            <a:r>
              <a:rPr lang="fi-FI" sz="1400" dirty="0"/>
              <a:t> </a:t>
            </a:r>
            <a:r>
              <a:rPr lang="fi-FI" sz="1400" dirty="0" err="1"/>
              <a:t>detected</a:t>
            </a:r>
            <a:r>
              <a:rPr lang="fi-FI" sz="1400" dirty="0"/>
              <a:t> </a:t>
            </a:r>
            <a:r>
              <a:rPr lang="fi-FI" sz="1400" dirty="0" err="1"/>
              <a:t>object</a:t>
            </a:r>
            <a:r>
              <a:rPr lang="fi-FI" sz="1400" dirty="0"/>
              <a:t>.</a:t>
            </a:r>
          </a:p>
          <a:p>
            <a:pPr marL="342900" indent="-342900">
              <a:buAutoNum type="arabicPeriod"/>
            </a:pPr>
            <a:r>
              <a:rPr lang="fi-FI" sz="1400" dirty="0"/>
              <a:t>Image </a:t>
            </a:r>
            <a:r>
              <a:rPr lang="fi-FI" sz="1400" dirty="0" err="1"/>
              <a:t>object</a:t>
            </a:r>
            <a:r>
              <a:rPr lang="fi-FI" sz="1400" dirty="0"/>
              <a:t> </a:t>
            </a:r>
            <a:r>
              <a:rPr lang="fi-FI" sz="1400" dirty="0" err="1"/>
              <a:t>without</a:t>
            </a:r>
            <a:r>
              <a:rPr lang="fi-FI" sz="1400" dirty="0"/>
              <a:t> </a:t>
            </a:r>
            <a:r>
              <a:rPr lang="fi-FI" sz="1400" dirty="0" err="1"/>
              <a:t>any</a:t>
            </a:r>
            <a:r>
              <a:rPr lang="fi-FI" sz="1400" dirty="0"/>
              <a:t> </a:t>
            </a:r>
            <a:r>
              <a:rPr lang="fi-FI" sz="1400" dirty="0" err="1"/>
              <a:t>nearby</a:t>
            </a:r>
            <a:r>
              <a:rPr lang="fi-FI" sz="1400" dirty="0"/>
              <a:t> </a:t>
            </a:r>
            <a:r>
              <a:rPr lang="fi-FI" sz="1400" dirty="0" err="1"/>
              <a:t>detected</a:t>
            </a:r>
            <a:r>
              <a:rPr lang="fi-FI" sz="1400" dirty="0"/>
              <a:t> </a:t>
            </a:r>
            <a:r>
              <a:rPr lang="fi-FI" sz="1400" dirty="0" err="1"/>
              <a:t>objects</a:t>
            </a:r>
            <a:r>
              <a:rPr lang="fi-FI" sz="1400" dirty="0"/>
              <a:t>. </a:t>
            </a:r>
            <a:r>
              <a:rPr lang="fi-FI" sz="1400" dirty="0" err="1"/>
              <a:t>The</a:t>
            </a:r>
            <a:r>
              <a:rPr lang="fi-FI" sz="1400" dirty="0"/>
              <a:t> image </a:t>
            </a:r>
            <a:r>
              <a:rPr lang="fi-FI" sz="1400" dirty="0" err="1"/>
              <a:t>object</a:t>
            </a:r>
            <a:r>
              <a:rPr lang="fi-FI" sz="1400" dirty="0"/>
              <a:t> is </a:t>
            </a:r>
            <a:r>
              <a:rPr lang="fi-FI" sz="1400" dirty="0" err="1"/>
              <a:t>deleted</a:t>
            </a:r>
            <a:r>
              <a:rPr lang="fi-FI" sz="1400" dirty="0"/>
              <a:t>.</a:t>
            </a:r>
          </a:p>
          <a:p>
            <a:endParaRPr lang="en-GB" sz="1400" dirty="0"/>
          </a:p>
        </p:txBody>
      </p:sp>
      <p:sp>
        <p:nvSpPr>
          <p:cNvPr id="18" name="Tekstiruutu 17">
            <a:extLst>
              <a:ext uri="{FF2B5EF4-FFF2-40B4-BE49-F238E27FC236}">
                <a16:creationId xmlns:a16="http://schemas.microsoft.com/office/drawing/2014/main" id="{A13C341C-2A50-4F00-9660-52F1123295B7}"/>
              </a:ext>
            </a:extLst>
          </p:cNvPr>
          <p:cNvSpPr txBox="1"/>
          <p:nvPr/>
        </p:nvSpPr>
        <p:spPr>
          <a:xfrm>
            <a:off x="5079411" y="5636909"/>
            <a:ext cx="7124002" cy="830997"/>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Instead</a:t>
            </a:r>
            <a:r>
              <a:rPr lang="fi-FI" sz="1600" dirty="0">
                <a:solidFill>
                  <a:srgbClr val="FF0000"/>
                </a:solidFill>
              </a:rPr>
              <a:t> of </a:t>
            </a:r>
            <a:r>
              <a:rPr lang="fi-FI" sz="1600" dirty="0" err="1">
                <a:solidFill>
                  <a:srgbClr val="FF0000"/>
                </a:solidFill>
              </a:rPr>
              <a:t>deleting</a:t>
            </a:r>
            <a:r>
              <a:rPr lang="fi-FI" sz="1600" dirty="0">
                <a:solidFill>
                  <a:srgbClr val="FF0000"/>
                </a:solidFill>
              </a:rPr>
              <a:t> an image </a:t>
            </a:r>
            <a:r>
              <a:rPr lang="fi-FI" sz="1600" dirty="0" err="1">
                <a:solidFill>
                  <a:srgbClr val="FF0000"/>
                </a:solidFill>
              </a:rPr>
              <a:t>object</a:t>
            </a:r>
            <a:r>
              <a:rPr lang="fi-FI" sz="1600" dirty="0">
                <a:solidFill>
                  <a:srgbClr val="FF0000"/>
                </a:solidFill>
              </a:rPr>
              <a:t> in </a:t>
            </a:r>
            <a:r>
              <a:rPr lang="fi-FI" sz="1600" dirty="0" err="1">
                <a:solidFill>
                  <a:srgbClr val="FF0000"/>
                </a:solidFill>
              </a:rPr>
              <a:t>absence</a:t>
            </a:r>
            <a:r>
              <a:rPr lang="fi-FI" sz="1600" dirty="0">
                <a:solidFill>
                  <a:srgbClr val="FF0000"/>
                </a:solidFill>
              </a:rPr>
              <a:t> of </a:t>
            </a:r>
            <a:r>
              <a:rPr lang="fi-FI" sz="1600" dirty="0" err="1">
                <a:solidFill>
                  <a:srgbClr val="FF0000"/>
                </a:solidFill>
              </a:rPr>
              <a:t>detected</a:t>
            </a:r>
            <a:r>
              <a:rPr lang="fi-FI" sz="1600" dirty="0">
                <a:solidFill>
                  <a:srgbClr val="FF0000"/>
                </a:solidFill>
              </a:rPr>
              <a:t> </a:t>
            </a:r>
            <a:r>
              <a:rPr lang="fi-FI" sz="1600" dirty="0" err="1">
                <a:solidFill>
                  <a:srgbClr val="FF0000"/>
                </a:solidFill>
              </a:rPr>
              <a:t>objects</a:t>
            </a:r>
            <a:r>
              <a:rPr lang="fi-FI" sz="1600" dirty="0">
                <a:solidFill>
                  <a:srgbClr val="FF0000"/>
                </a:solidFill>
              </a:rPr>
              <a:t>, </a:t>
            </a:r>
            <a:br>
              <a:rPr lang="fi-FI" sz="1600" dirty="0">
                <a:solidFill>
                  <a:srgbClr val="FF0000"/>
                </a:solidFill>
              </a:rPr>
            </a:br>
            <a:r>
              <a:rPr lang="fi-FI" sz="1600" dirty="0" err="1">
                <a:solidFill>
                  <a:srgbClr val="FF0000"/>
                </a:solidFill>
              </a:rPr>
              <a:t>should</a:t>
            </a:r>
            <a:r>
              <a:rPr lang="fi-FI" sz="1600" dirty="0">
                <a:solidFill>
                  <a:srgbClr val="FF0000"/>
                </a:solidFill>
              </a:rPr>
              <a:t> it </a:t>
            </a:r>
            <a:r>
              <a:rPr lang="fi-FI" sz="1600" dirty="0" err="1">
                <a:solidFill>
                  <a:srgbClr val="FF0000"/>
                </a:solidFill>
              </a:rPr>
              <a:t>have</a:t>
            </a:r>
            <a:r>
              <a:rPr lang="fi-FI" sz="1600" dirty="0">
                <a:solidFill>
                  <a:srgbClr val="FF0000"/>
                </a:solidFill>
              </a:rPr>
              <a:t> a status </a:t>
            </a:r>
            <a:r>
              <a:rPr lang="fi-FI" sz="1600" dirty="0" err="1">
                <a:solidFill>
                  <a:srgbClr val="FF0000"/>
                </a:solidFill>
              </a:rPr>
              <a:t>which</a:t>
            </a:r>
            <a:r>
              <a:rPr lang="fi-FI" sz="1600" dirty="0">
                <a:solidFill>
                  <a:srgbClr val="FF0000"/>
                </a:solidFill>
              </a:rPr>
              <a:t> </a:t>
            </a:r>
            <a:r>
              <a:rPr lang="fi-FI" sz="1600" dirty="0" err="1">
                <a:solidFill>
                  <a:srgbClr val="FF0000"/>
                </a:solidFill>
              </a:rPr>
              <a:t>would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changed</a:t>
            </a:r>
            <a:r>
              <a:rPr lang="fi-FI" sz="1600" dirty="0">
                <a:solidFill>
                  <a:srgbClr val="FF0000"/>
                </a:solidFill>
              </a:rPr>
              <a:t>? </a:t>
            </a:r>
            <a:r>
              <a:rPr lang="fi-FI" sz="1600" dirty="0" err="1">
                <a:solidFill>
                  <a:srgbClr val="FF0000"/>
                </a:solidFill>
              </a:rPr>
              <a:t>The</a:t>
            </a:r>
            <a:r>
              <a:rPr lang="fi-FI" sz="1600" dirty="0">
                <a:solidFill>
                  <a:srgbClr val="FF0000"/>
                </a:solidFill>
              </a:rPr>
              <a:t> status </a:t>
            </a:r>
            <a:r>
              <a:rPr lang="fi-FI" sz="1600" dirty="0" err="1">
                <a:solidFill>
                  <a:srgbClr val="FF0000"/>
                </a:solidFill>
              </a:rPr>
              <a:t>values</a:t>
            </a:r>
            <a:r>
              <a:rPr lang="fi-FI" sz="1600" dirty="0">
                <a:solidFill>
                  <a:srgbClr val="FF0000"/>
                </a:solidFill>
              </a:rPr>
              <a:t> </a:t>
            </a:r>
            <a:r>
              <a:rPr lang="fi-FI" sz="1600" dirty="0" err="1">
                <a:solidFill>
                  <a:srgbClr val="FF0000"/>
                </a:solidFill>
              </a:rPr>
              <a:t>could</a:t>
            </a:r>
            <a:r>
              <a:rPr lang="fi-FI" sz="1600" dirty="0">
                <a:solidFill>
                  <a:srgbClr val="FF0000"/>
                </a:solidFill>
              </a:rPr>
              <a:t> </a:t>
            </a:r>
            <a:r>
              <a:rPr lang="fi-FI" sz="1600" dirty="0" err="1">
                <a:solidFill>
                  <a:srgbClr val="FF0000"/>
                </a:solidFill>
              </a:rPr>
              <a:t>be</a:t>
            </a:r>
            <a:r>
              <a:rPr lang="fi-FI" sz="1600" dirty="0">
                <a:solidFill>
                  <a:srgbClr val="FF0000"/>
                </a:solidFill>
              </a:rPr>
              <a:t> for </a:t>
            </a:r>
            <a:br>
              <a:rPr lang="fi-FI" sz="1600" dirty="0">
                <a:solidFill>
                  <a:srgbClr val="FF0000"/>
                </a:solidFill>
              </a:rPr>
            </a:br>
            <a:r>
              <a:rPr lang="fi-FI" sz="1600" dirty="0" err="1">
                <a:solidFill>
                  <a:srgbClr val="FF0000"/>
                </a:solidFill>
              </a:rPr>
              <a:t>example</a:t>
            </a:r>
            <a:r>
              <a:rPr lang="fi-FI" sz="1600" dirty="0">
                <a:solidFill>
                  <a:srgbClr val="FF0000"/>
                </a:solidFill>
              </a:rPr>
              <a:t> ’</a:t>
            </a:r>
            <a:r>
              <a:rPr lang="fi-FI" sz="1600" dirty="0" err="1">
                <a:solidFill>
                  <a:srgbClr val="FF0000"/>
                </a:solidFill>
              </a:rPr>
              <a:t>detected</a:t>
            </a:r>
            <a:r>
              <a:rPr lang="fi-FI" sz="1600" dirty="0">
                <a:solidFill>
                  <a:srgbClr val="FF0000"/>
                </a:solidFill>
              </a:rPr>
              <a:t>’, ’</a:t>
            </a:r>
            <a:r>
              <a:rPr lang="fi-FI" sz="1600" dirty="0" err="1">
                <a:solidFill>
                  <a:srgbClr val="FF0000"/>
                </a:solidFill>
              </a:rPr>
              <a:t>hidden</a:t>
            </a:r>
            <a:r>
              <a:rPr lang="fi-FI" sz="1600" dirty="0">
                <a:solidFill>
                  <a:srgbClr val="FF0000"/>
                </a:solidFill>
              </a:rPr>
              <a:t>’, ’out of </a:t>
            </a:r>
            <a:r>
              <a:rPr lang="fi-FI" sz="1600" dirty="0" err="1">
                <a:solidFill>
                  <a:srgbClr val="FF0000"/>
                </a:solidFill>
              </a:rPr>
              <a:t>frame</a:t>
            </a:r>
            <a:r>
              <a:rPr lang="fi-FI" sz="1600" dirty="0">
                <a:solidFill>
                  <a:srgbClr val="FF0000"/>
                </a:solidFill>
              </a:rPr>
              <a:t>’. </a:t>
            </a:r>
          </a:p>
        </p:txBody>
      </p:sp>
    </p:spTree>
    <p:extLst>
      <p:ext uri="{BB962C8B-B14F-4D97-AF65-F5344CB8AC3E}">
        <p14:creationId xmlns:p14="http://schemas.microsoft.com/office/powerpoint/2010/main" val="3902098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9" name="Vuokaavio: Prosessi 8">
            <a:extLst>
              <a:ext uri="{FF2B5EF4-FFF2-40B4-BE49-F238E27FC236}">
                <a16:creationId xmlns:a16="http://schemas.microsoft.com/office/drawing/2014/main" id="{E6DC9547-FEED-4DB0-AF88-6629B946A4CD}"/>
              </a:ext>
            </a:extLst>
          </p:cNvPr>
          <p:cNvSpPr/>
          <p:nvPr/>
        </p:nvSpPr>
        <p:spPr>
          <a:xfrm>
            <a:off x="5380415" y="823554"/>
            <a:ext cx="2142396" cy="1631862"/>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Vuokaavio: Prosessi 2">
            <a:extLst>
              <a:ext uri="{FF2B5EF4-FFF2-40B4-BE49-F238E27FC236}">
                <a16:creationId xmlns:a16="http://schemas.microsoft.com/office/drawing/2014/main" id="{7AE5FB01-0A35-4DB4-86C2-267E0B269B74}"/>
              </a:ext>
            </a:extLst>
          </p:cNvPr>
          <p:cNvSpPr/>
          <p:nvPr/>
        </p:nvSpPr>
        <p:spPr>
          <a:xfrm>
            <a:off x="5637904" y="1015084"/>
            <a:ext cx="2142396" cy="1631863"/>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F03AE3AA-400D-4FC6-B09F-85EACF80A753}"/>
              </a:ext>
            </a:extLst>
          </p:cNvPr>
          <p:cNvSpPr/>
          <p:nvPr/>
        </p:nvSpPr>
        <p:spPr>
          <a:xfrm>
            <a:off x="8346575" y="1171436"/>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ED09768D-2E4B-442B-916D-B0497E0F367D}"/>
              </a:ext>
            </a:extLst>
          </p:cNvPr>
          <p:cNvSpPr/>
          <p:nvPr/>
        </p:nvSpPr>
        <p:spPr>
          <a:xfrm>
            <a:off x="8346574" y="1530522"/>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kstiruutu 3">
            <a:extLst>
              <a:ext uri="{FF2B5EF4-FFF2-40B4-BE49-F238E27FC236}">
                <a16:creationId xmlns:a16="http://schemas.microsoft.com/office/drawing/2014/main" id="{BAEA046A-F7E5-4082-894C-31AD4E3D6F31}"/>
              </a:ext>
            </a:extLst>
          </p:cNvPr>
          <p:cNvSpPr txBox="1"/>
          <p:nvPr/>
        </p:nvSpPr>
        <p:spPr>
          <a:xfrm>
            <a:off x="8858165" y="1055141"/>
            <a:ext cx="2233112" cy="830997"/>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5079411" y="212262"/>
            <a:ext cx="2250040" cy="461665"/>
          </a:xfrm>
          <a:prstGeom prst="rect">
            <a:avLst/>
          </a:prstGeom>
          <a:noFill/>
        </p:spPr>
        <p:txBody>
          <a:bodyPr wrap="none" rtlCol="0">
            <a:spAutoFit/>
          </a:bodyPr>
          <a:lstStyle/>
          <a:p>
            <a:r>
              <a:rPr lang="fi-FI" sz="2400" dirty="0" err="1"/>
              <a:t>Distance</a:t>
            </a:r>
            <a:r>
              <a:rPr lang="fi-FI" sz="2400" dirty="0"/>
              <a:t> </a:t>
            </a:r>
            <a:r>
              <a:rPr lang="fi-FI" sz="2400" dirty="0" err="1"/>
              <a:t>metrics</a:t>
            </a:r>
            <a:endParaRPr lang="en-GB" sz="2400" dirty="0"/>
          </a:p>
        </p:txBody>
      </p:sp>
      <p:sp>
        <p:nvSpPr>
          <p:cNvPr id="19" name="Tekstiruutu 18">
            <a:extLst>
              <a:ext uri="{FF2B5EF4-FFF2-40B4-BE49-F238E27FC236}">
                <a16:creationId xmlns:a16="http://schemas.microsoft.com/office/drawing/2014/main" id="{8CB2656C-42FF-4288-AEA9-F34FA9B4DB9E}"/>
              </a:ext>
            </a:extLst>
          </p:cNvPr>
          <p:cNvSpPr txBox="1"/>
          <p:nvPr/>
        </p:nvSpPr>
        <p:spPr>
          <a:xfrm>
            <a:off x="5079411" y="5842916"/>
            <a:ext cx="6255880" cy="584775"/>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a:t>
            </a:r>
            <a:r>
              <a:rPr lang="fi-FI" sz="1600" dirty="0" err="1">
                <a:solidFill>
                  <a:srgbClr val="FF0000"/>
                </a:solidFill>
              </a:rPr>
              <a:t>other</a:t>
            </a:r>
            <a:r>
              <a:rPr lang="fi-FI" sz="1600" dirty="0">
                <a:solidFill>
                  <a:srgbClr val="FF0000"/>
                </a:solidFill>
              </a:rPr>
              <a:t> </a:t>
            </a:r>
            <a:r>
              <a:rPr lang="fi-FI" sz="1600" dirty="0" err="1">
                <a:solidFill>
                  <a:srgbClr val="FF0000"/>
                </a:solidFill>
              </a:rPr>
              <a:t>factors</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included</a:t>
            </a:r>
            <a:r>
              <a:rPr lang="fi-FI" sz="1600" dirty="0">
                <a:solidFill>
                  <a:srgbClr val="FF0000"/>
                </a:solidFill>
              </a:rPr>
              <a:t> and </a:t>
            </a:r>
            <a:r>
              <a:rPr lang="fi-FI" sz="1600" dirty="0" err="1">
                <a:solidFill>
                  <a:srgbClr val="FF0000"/>
                </a:solidFill>
              </a:rPr>
              <a:t>how</a:t>
            </a:r>
            <a:r>
              <a:rPr lang="fi-FI" sz="1600" dirty="0">
                <a:solidFill>
                  <a:srgbClr val="FF0000"/>
                </a:solidFill>
              </a:rPr>
              <a:t> </a:t>
            </a:r>
            <a:r>
              <a:rPr lang="fi-FI" sz="1600" dirty="0" err="1">
                <a:solidFill>
                  <a:srgbClr val="FF0000"/>
                </a:solidFill>
              </a:rPr>
              <a:t>they</a:t>
            </a:r>
            <a:r>
              <a:rPr lang="fi-FI" sz="1600" dirty="0">
                <a:solidFill>
                  <a:srgbClr val="FF0000"/>
                </a:solidFill>
              </a:rPr>
              <a:t> </a:t>
            </a:r>
            <a:r>
              <a:rPr lang="fi-FI" sz="1600" dirty="0" err="1">
                <a:solidFill>
                  <a:srgbClr val="FF0000"/>
                </a:solidFill>
              </a:rPr>
              <a:t>are</a:t>
            </a:r>
            <a:r>
              <a:rPr lang="fi-FI" sz="1600" dirty="0">
                <a:solidFill>
                  <a:srgbClr val="FF0000"/>
                </a:solidFill>
              </a:rPr>
              <a:t> </a:t>
            </a:r>
          </a:p>
          <a:p>
            <a:r>
              <a:rPr lang="fi-FI" sz="1600" dirty="0" err="1">
                <a:solidFill>
                  <a:srgbClr val="FF0000"/>
                </a:solidFill>
              </a:rPr>
              <a:t>compared</a:t>
            </a:r>
            <a:r>
              <a:rPr lang="fi-FI" sz="1600" dirty="0">
                <a:solidFill>
                  <a:srgbClr val="FF0000"/>
                </a:solidFill>
              </a:rPr>
              <a:t> (</a:t>
            </a:r>
            <a:r>
              <a:rPr lang="fi-FI" sz="1600" dirty="0" err="1">
                <a:solidFill>
                  <a:srgbClr val="FF0000"/>
                </a:solidFill>
              </a:rPr>
              <a:t>comparing</a:t>
            </a:r>
            <a:r>
              <a:rPr lang="fi-FI" sz="1600" dirty="0">
                <a:solidFill>
                  <a:srgbClr val="FF0000"/>
                </a:solidFill>
              </a:rPr>
              <a:t> </a:t>
            </a:r>
            <a:r>
              <a:rPr lang="fi-FI" sz="1600" dirty="0" err="1">
                <a:solidFill>
                  <a:srgbClr val="FF0000"/>
                </a:solidFill>
              </a:rPr>
              <a:t>cats</a:t>
            </a:r>
            <a:r>
              <a:rPr lang="fi-FI" sz="1600" dirty="0">
                <a:solidFill>
                  <a:srgbClr val="FF0000"/>
                </a:solidFill>
              </a:rPr>
              <a:t> and </a:t>
            </a:r>
            <a:r>
              <a:rPr lang="fi-FI" sz="1600" dirty="0" err="1">
                <a:solidFill>
                  <a:srgbClr val="FF0000"/>
                </a:solidFill>
              </a:rPr>
              <a:t>dogs</a:t>
            </a:r>
            <a:r>
              <a:rPr lang="fi-FI" sz="1600" dirty="0">
                <a:solidFill>
                  <a:srgbClr val="FF0000"/>
                </a:solidFill>
              </a:rPr>
              <a:t>…)? </a:t>
            </a:r>
            <a:r>
              <a:rPr lang="fi-FI" sz="1600" dirty="0" err="1">
                <a:solidFill>
                  <a:srgbClr val="FF0000"/>
                </a:solidFill>
              </a:rPr>
              <a:t>Gathering</a:t>
            </a:r>
            <a:r>
              <a:rPr lang="fi-FI" sz="1600" dirty="0">
                <a:solidFill>
                  <a:srgbClr val="FF0000"/>
                </a:solidFill>
              </a:rPr>
              <a:t> </a:t>
            </a:r>
            <a:r>
              <a:rPr lang="fi-FI" sz="1600" dirty="0" err="1">
                <a:solidFill>
                  <a:srgbClr val="FF0000"/>
                </a:solidFill>
              </a:rPr>
              <a:t>statistics</a:t>
            </a:r>
            <a:r>
              <a:rPr lang="fi-FI" sz="1600" dirty="0">
                <a:solidFill>
                  <a:srgbClr val="FF0000"/>
                </a:solidFill>
              </a:rPr>
              <a:t> and </a:t>
            </a:r>
            <a:r>
              <a:rPr lang="fi-FI" sz="1600" dirty="0" err="1">
                <a:solidFill>
                  <a:srgbClr val="FF0000"/>
                </a:solidFill>
              </a:rPr>
              <a:t>scaling</a:t>
            </a:r>
            <a:r>
              <a:rPr lang="fi-FI" sz="1600" dirty="0">
                <a:solidFill>
                  <a:srgbClr val="FF0000"/>
                </a:solidFill>
              </a:rPr>
              <a:t>?</a:t>
            </a:r>
          </a:p>
        </p:txBody>
      </p:sp>
      <p:pic>
        <p:nvPicPr>
          <p:cNvPr id="6" name="Kuva 5">
            <a:extLst>
              <a:ext uri="{FF2B5EF4-FFF2-40B4-BE49-F238E27FC236}">
                <a16:creationId xmlns:a16="http://schemas.microsoft.com/office/drawing/2014/main" id="{5E297DBA-3D72-4800-95C2-B0F1D5EF78E2}"/>
              </a:ext>
            </a:extLst>
          </p:cNvPr>
          <p:cNvPicPr>
            <a:picLocks noChangeAspect="1"/>
          </p:cNvPicPr>
          <p:nvPr/>
        </p:nvPicPr>
        <p:blipFill>
          <a:blip r:embed="rId2"/>
          <a:stretch>
            <a:fillRect/>
          </a:stretch>
        </p:blipFill>
        <p:spPr>
          <a:xfrm>
            <a:off x="5217752" y="3176141"/>
            <a:ext cx="4832451" cy="2232169"/>
          </a:xfrm>
          <a:prstGeom prst="rect">
            <a:avLst/>
          </a:prstGeom>
        </p:spPr>
      </p:pic>
    </p:spTree>
    <p:extLst>
      <p:ext uri="{BB962C8B-B14F-4D97-AF65-F5344CB8AC3E}">
        <p14:creationId xmlns:p14="http://schemas.microsoft.com/office/powerpoint/2010/main" val="2897742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6" name="Kuva 5">
            <a:extLst>
              <a:ext uri="{FF2B5EF4-FFF2-40B4-BE49-F238E27FC236}">
                <a16:creationId xmlns:a16="http://schemas.microsoft.com/office/drawing/2014/main" id="{479A0FD2-ABFF-4BBF-8B02-1F22A4A68F73}"/>
              </a:ext>
            </a:extLst>
          </p:cNvPr>
          <p:cNvPicPr>
            <a:picLocks noChangeAspect="1"/>
          </p:cNvPicPr>
          <p:nvPr/>
        </p:nvPicPr>
        <p:blipFill>
          <a:blip r:embed="rId2"/>
          <a:stretch>
            <a:fillRect/>
          </a:stretch>
        </p:blipFill>
        <p:spPr>
          <a:xfrm>
            <a:off x="4998968" y="718312"/>
            <a:ext cx="7193032" cy="2311450"/>
          </a:xfrm>
          <a:prstGeom prst="rect">
            <a:avLst/>
          </a:prstGeom>
        </p:spPr>
      </p:pic>
      <p:pic>
        <p:nvPicPr>
          <p:cNvPr id="37890" name="Picture 2" descr="Image result for hungarian algorithm">
            <a:extLst>
              <a:ext uri="{FF2B5EF4-FFF2-40B4-BE49-F238E27FC236}">
                <a16:creationId xmlns:a16="http://schemas.microsoft.com/office/drawing/2014/main" id="{84DED232-54F3-42FE-8FD6-B7116DC8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5461"/>
            <a:ext cx="393382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Kuva 6">
            <a:extLst>
              <a:ext uri="{FF2B5EF4-FFF2-40B4-BE49-F238E27FC236}">
                <a16:creationId xmlns:a16="http://schemas.microsoft.com/office/drawing/2014/main" id="{7F60952C-3C64-4282-9223-85BCF65156E8}"/>
              </a:ext>
            </a:extLst>
          </p:cNvPr>
          <p:cNvPicPr>
            <a:picLocks noChangeAspect="1"/>
          </p:cNvPicPr>
          <p:nvPr/>
        </p:nvPicPr>
        <p:blipFill>
          <a:blip r:embed="rId4"/>
          <a:stretch>
            <a:fillRect/>
          </a:stretch>
        </p:blipFill>
        <p:spPr>
          <a:xfrm>
            <a:off x="6167376" y="4871537"/>
            <a:ext cx="4195680" cy="1876493"/>
          </a:xfrm>
          <a:prstGeom prst="rect">
            <a:avLst/>
          </a:prstGeom>
        </p:spPr>
      </p:pic>
    </p:spTree>
    <p:extLst>
      <p:ext uri="{BB962C8B-B14F-4D97-AF65-F5344CB8AC3E}">
        <p14:creationId xmlns:p14="http://schemas.microsoft.com/office/powerpoint/2010/main" val="1869523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4" name="Kuva 3">
            <a:extLst>
              <a:ext uri="{FF2B5EF4-FFF2-40B4-BE49-F238E27FC236}">
                <a16:creationId xmlns:a16="http://schemas.microsoft.com/office/drawing/2014/main" id="{4192D872-5E88-4080-8EC6-9547FBC21F38}"/>
              </a:ext>
            </a:extLst>
          </p:cNvPr>
          <p:cNvPicPr>
            <a:picLocks noChangeAspect="1"/>
          </p:cNvPicPr>
          <p:nvPr/>
        </p:nvPicPr>
        <p:blipFill>
          <a:blip r:embed="rId2"/>
          <a:stretch>
            <a:fillRect/>
          </a:stretch>
        </p:blipFill>
        <p:spPr>
          <a:xfrm>
            <a:off x="5657042" y="709829"/>
            <a:ext cx="3960040" cy="5935909"/>
          </a:xfrm>
          <a:prstGeom prst="rect">
            <a:avLst/>
          </a:prstGeom>
        </p:spPr>
      </p:pic>
    </p:spTree>
    <p:extLst>
      <p:ext uri="{BB962C8B-B14F-4D97-AF65-F5344CB8AC3E}">
        <p14:creationId xmlns:p14="http://schemas.microsoft.com/office/powerpoint/2010/main" val="3140972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2638094" cy="461665"/>
          </a:xfrm>
          <a:prstGeom prst="rect">
            <a:avLst/>
          </a:prstGeom>
          <a:noFill/>
        </p:spPr>
        <p:txBody>
          <a:bodyPr wrap="none" rtlCol="0">
            <a:spAutoFit/>
          </a:bodyPr>
          <a:lstStyle/>
          <a:p>
            <a:r>
              <a:rPr lang="fi-FI" sz="2400" dirty="0" err="1"/>
              <a:t>Matching</a:t>
            </a:r>
            <a:r>
              <a:rPr lang="fi-FI" sz="2400" dirty="0"/>
              <a:t> </a:t>
            </a:r>
            <a:r>
              <a:rPr lang="fi-FI" sz="2400" dirty="0" err="1"/>
              <a:t>algorithm</a:t>
            </a:r>
            <a:endParaRPr lang="en-GB" sz="2400" dirty="0"/>
          </a:p>
        </p:txBody>
      </p:sp>
      <p:pic>
        <p:nvPicPr>
          <p:cNvPr id="3" name="Kuva 2">
            <a:extLst>
              <a:ext uri="{FF2B5EF4-FFF2-40B4-BE49-F238E27FC236}">
                <a16:creationId xmlns:a16="http://schemas.microsoft.com/office/drawing/2014/main" id="{E1E5708D-5DC4-4423-8241-CD280EC2F833}"/>
              </a:ext>
            </a:extLst>
          </p:cNvPr>
          <p:cNvPicPr>
            <a:picLocks noChangeAspect="1"/>
          </p:cNvPicPr>
          <p:nvPr/>
        </p:nvPicPr>
        <p:blipFill>
          <a:blip r:embed="rId2"/>
          <a:stretch>
            <a:fillRect/>
          </a:stretch>
        </p:blipFill>
        <p:spPr>
          <a:xfrm>
            <a:off x="5105317" y="2131901"/>
            <a:ext cx="5543550" cy="638175"/>
          </a:xfrm>
          <a:prstGeom prst="rect">
            <a:avLst/>
          </a:prstGeom>
        </p:spPr>
      </p:pic>
    </p:spTree>
    <p:extLst>
      <p:ext uri="{BB962C8B-B14F-4D97-AF65-F5344CB8AC3E}">
        <p14:creationId xmlns:p14="http://schemas.microsoft.com/office/powerpoint/2010/main" val="140789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Object detection helps understanding</a:t>
            </a:r>
          </a:p>
        </p:txBody>
      </p:sp>
      <p:pic>
        <p:nvPicPr>
          <p:cNvPr id="4100" name="Picture 4" descr="Image result for object detection bounding box">
            <a:extLst>
              <a:ext uri="{FF2B5EF4-FFF2-40B4-BE49-F238E27FC236}">
                <a16:creationId xmlns:a16="http://schemas.microsoft.com/office/drawing/2014/main" id="{CFCFD3DC-8AC7-4406-97EB-92C11C6BD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39" y="2176462"/>
            <a:ext cx="6667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62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404878"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Vanishing</a:t>
            </a:r>
            <a:r>
              <a:rPr lang="fi-FI" sz="2400" dirty="0"/>
              <a:t> </a:t>
            </a:r>
            <a:r>
              <a:rPr lang="fi-FI" sz="2400" dirty="0" err="1"/>
              <a:t>detected</a:t>
            </a:r>
            <a:r>
              <a:rPr lang="fi-FI" sz="2400" dirty="0"/>
              <a:t> </a:t>
            </a:r>
            <a:r>
              <a:rPr lang="fi-FI" sz="2400" dirty="0" err="1"/>
              <a:t>objects</a:t>
            </a:r>
            <a:endParaRPr lang="en-GB" sz="2400" dirty="0"/>
          </a:p>
        </p:txBody>
      </p:sp>
      <p:pic>
        <p:nvPicPr>
          <p:cNvPr id="2" name="Kuva 1">
            <a:extLst>
              <a:ext uri="{FF2B5EF4-FFF2-40B4-BE49-F238E27FC236}">
                <a16:creationId xmlns:a16="http://schemas.microsoft.com/office/drawing/2014/main" id="{594562D2-836A-463D-9549-CE0CCF9AEFC9}"/>
              </a:ext>
            </a:extLst>
          </p:cNvPr>
          <p:cNvPicPr>
            <a:picLocks noChangeAspect="1"/>
          </p:cNvPicPr>
          <p:nvPr/>
        </p:nvPicPr>
        <p:blipFill>
          <a:blip r:embed="rId2"/>
          <a:stretch>
            <a:fillRect/>
          </a:stretch>
        </p:blipFill>
        <p:spPr>
          <a:xfrm>
            <a:off x="4998968" y="803614"/>
            <a:ext cx="6842051" cy="4114800"/>
          </a:xfrm>
          <a:prstGeom prst="rect">
            <a:avLst/>
          </a:prstGeom>
        </p:spPr>
      </p:pic>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42129" cy="1077218"/>
          </a:xfrm>
          <a:prstGeom prst="rect">
            <a:avLst/>
          </a:prstGeom>
          <a:noFill/>
        </p:spPr>
        <p:txBody>
          <a:bodyPr wrap="none" rtlCol="0">
            <a:spAutoFit/>
          </a:bodyPr>
          <a:lstStyle/>
          <a:p>
            <a:r>
              <a:rPr lang="fi-FI" sz="1600" dirty="0" err="1"/>
              <a:t>Solution</a:t>
            </a:r>
            <a:r>
              <a:rPr lang="fi-FI" sz="1600" dirty="0"/>
              <a:t>: Image </a:t>
            </a:r>
            <a:r>
              <a:rPr lang="fi-FI" sz="1600" dirty="0" err="1"/>
              <a:t>objects</a:t>
            </a:r>
            <a:r>
              <a:rPr lang="fi-FI" sz="1600" dirty="0"/>
              <a:t> </a:t>
            </a:r>
            <a:r>
              <a:rPr lang="fi-FI" sz="1600" dirty="0" err="1"/>
              <a:t>have</a:t>
            </a:r>
            <a:r>
              <a:rPr lang="fi-FI" sz="1600" dirty="0"/>
              <a:t> </a:t>
            </a:r>
            <a:r>
              <a:rPr lang="fi-FI" sz="1600" dirty="0" err="1"/>
              <a:t>statuses</a:t>
            </a:r>
            <a:r>
              <a:rPr lang="fi-FI" sz="1600" dirty="0"/>
              <a:t>. </a:t>
            </a:r>
            <a:r>
              <a:rPr lang="fi-FI" sz="1600" dirty="0" err="1"/>
              <a:t>Their</a:t>
            </a:r>
            <a:r>
              <a:rPr lang="fi-FI" sz="1600" dirty="0"/>
              <a:t> </a:t>
            </a:r>
            <a:r>
              <a:rPr lang="fi-FI" sz="1600" dirty="0" err="1"/>
              <a:t>location</a:t>
            </a:r>
            <a:r>
              <a:rPr lang="fi-FI" sz="1600" dirty="0"/>
              <a:t> is </a:t>
            </a:r>
            <a:r>
              <a:rPr lang="fi-FI" sz="1600" dirty="0" err="1"/>
              <a:t>predicted</a:t>
            </a:r>
            <a:r>
              <a:rPr lang="fi-FI" sz="1600" dirty="0"/>
              <a:t> </a:t>
            </a:r>
            <a:r>
              <a:rPr lang="fi-FI" sz="1600" dirty="0" err="1"/>
              <a:t>according</a:t>
            </a:r>
            <a:r>
              <a:rPr lang="fi-FI" sz="1600" dirty="0"/>
              <a:t> to </a:t>
            </a:r>
            <a:br>
              <a:rPr lang="fi-FI" sz="1600" dirty="0"/>
            </a:br>
            <a:r>
              <a:rPr lang="fi-FI" sz="1600" dirty="0" err="1"/>
              <a:t>previous</a:t>
            </a:r>
            <a:r>
              <a:rPr lang="fi-FI" sz="1600" dirty="0"/>
              <a:t> </a:t>
            </a:r>
            <a:r>
              <a:rPr lang="fi-FI" sz="1600" dirty="0" err="1"/>
              <a:t>location</a:t>
            </a:r>
            <a:r>
              <a:rPr lang="fi-FI" sz="1600" dirty="0"/>
              <a:t> and </a:t>
            </a:r>
            <a:r>
              <a:rPr lang="fi-FI" sz="1600" dirty="0" err="1"/>
              <a:t>velocity</a:t>
            </a:r>
            <a:r>
              <a:rPr lang="fi-FI" sz="1600" dirty="0"/>
              <a:t>. </a:t>
            </a:r>
            <a:r>
              <a:rPr lang="fi-FI" sz="1600" dirty="0" err="1"/>
              <a:t>When</a:t>
            </a:r>
            <a:r>
              <a:rPr lang="fi-FI" sz="1600" dirty="0"/>
              <a:t> no </a:t>
            </a:r>
            <a:r>
              <a:rPr lang="fi-FI" sz="1600" dirty="0" err="1"/>
              <a:t>matching</a:t>
            </a:r>
            <a:r>
              <a:rPr lang="fi-FI" sz="1600" dirty="0"/>
              <a:t> </a:t>
            </a:r>
            <a:r>
              <a:rPr lang="fi-FI" sz="1600" dirty="0" err="1"/>
              <a:t>detected</a:t>
            </a:r>
            <a:r>
              <a:rPr lang="fi-FI" sz="1600" dirty="0"/>
              <a:t> </a:t>
            </a:r>
            <a:r>
              <a:rPr lang="fi-FI" sz="1600" dirty="0" err="1"/>
              <a:t>objects</a:t>
            </a:r>
            <a:r>
              <a:rPr lang="fi-FI" sz="1600" dirty="0"/>
              <a:t> </a:t>
            </a:r>
            <a:r>
              <a:rPr lang="fi-FI" sz="1600" dirty="0" err="1"/>
              <a:t>exist</a:t>
            </a:r>
            <a:r>
              <a:rPr lang="fi-FI" sz="1600" dirty="0"/>
              <a:t>, image </a:t>
            </a:r>
            <a:br>
              <a:rPr lang="fi-FI" sz="1600" dirty="0"/>
            </a:br>
            <a:r>
              <a:rPr lang="fi-FI" sz="1600" dirty="0" err="1"/>
              <a:t>objects</a:t>
            </a:r>
            <a:r>
              <a:rPr lang="fi-FI" sz="1600" dirty="0"/>
              <a:t> </a:t>
            </a:r>
            <a:r>
              <a:rPr lang="fi-FI" sz="1600" dirty="0" err="1"/>
              <a:t>are</a:t>
            </a:r>
            <a:r>
              <a:rPr lang="fi-FI" sz="1600" dirty="0"/>
              <a:t> </a:t>
            </a:r>
            <a:r>
              <a:rPr lang="fi-FI" sz="1600" dirty="0" err="1"/>
              <a:t>not</a:t>
            </a:r>
            <a:r>
              <a:rPr lang="fi-FI" sz="1600" dirty="0"/>
              <a:t>  </a:t>
            </a:r>
            <a:r>
              <a:rPr lang="fi-FI" sz="1600" dirty="0" err="1"/>
              <a:t>immediately</a:t>
            </a:r>
            <a:r>
              <a:rPr lang="fi-FI" sz="1600" dirty="0"/>
              <a:t> </a:t>
            </a:r>
            <a:r>
              <a:rPr lang="fi-FI" sz="1600" dirty="0" err="1"/>
              <a:t>removed</a:t>
            </a:r>
            <a:r>
              <a:rPr lang="fi-FI" sz="1600" dirty="0"/>
              <a:t>, </a:t>
            </a:r>
            <a:r>
              <a:rPr lang="fi-FI" sz="1600" dirty="0" err="1"/>
              <a:t>but</a:t>
            </a:r>
            <a:r>
              <a:rPr lang="fi-FI" sz="1600" dirty="0"/>
              <a:t> </a:t>
            </a:r>
            <a:r>
              <a:rPr lang="fi-FI" sz="1600" dirty="0" err="1"/>
              <a:t>their</a:t>
            </a:r>
            <a:r>
              <a:rPr lang="fi-FI" sz="1600" dirty="0"/>
              <a:t> status is </a:t>
            </a:r>
            <a:r>
              <a:rPr lang="fi-FI" sz="1600" dirty="0" err="1"/>
              <a:t>changed</a:t>
            </a:r>
            <a:r>
              <a:rPr lang="fi-FI" sz="1600" dirty="0"/>
              <a:t> (’</a:t>
            </a:r>
            <a:r>
              <a:rPr lang="fi-FI" sz="1600" dirty="0" err="1"/>
              <a:t>detected</a:t>
            </a:r>
            <a:r>
              <a:rPr lang="fi-FI" sz="1600" dirty="0"/>
              <a:t>’-&gt;</a:t>
            </a:r>
            <a:br>
              <a:rPr lang="fi-FI" sz="1600" dirty="0"/>
            </a:br>
            <a:r>
              <a:rPr lang="fi-FI" sz="1600" dirty="0"/>
              <a:t>’</a:t>
            </a:r>
            <a:r>
              <a:rPr lang="fi-FI" sz="1600" dirty="0" err="1"/>
              <a:t>hidden</a:t>
            </a:r>
            <a:r>
              <a:rPr lang="fi-FI" sz="1600" dirty="0"/>
              <a:t>’). </a:t>
            </a:r>
            <a:r>
              <a:rPr lang="fi-FI" sz="1600" dirty="0" err="1"/>
              <a:t>Prediction</a:t>
            </a:r>
            <a:r>
              <a:rPr lang="fi-FI" sz="1600" dirty="0"/>
              <a:t> </a:t>
            </a:r>
            <a:r>
              <a:rPr lang="fi-FI" sz="1600" dirty="0" err="1"/>
              <a:t>continues</a:t>
            </a:r>
            <a:r>
              <a:rPr lang="fi-FI" sz="1600" dirty="0"/>
              <a:t> in </a:t>
            </a:r>
            <a:r>
              <a:rPr lang="fi-FI" sz="1600" dirty="0" err="1"/>
              <a:t>following</a:t>
            </a:r>
            <a:r>
              <a:rPr lang="fi-FI" sz="1600" dirty="0"/>
              <a:t> </a:t>
            </a:r>
            <a:r>
              <a:rPr lang="fi-FI" sz="1600" dirty="0" err="1"/>
              <a:t>frames</a:t>
            </a:r>
            <a:r>
              <a:rPr lang="fi-FI" sz="1600" dirty="0"/>
              <a:t>.</a:t>
            </a:r>
            <a:endParaRPr lang="en-GB" sz="1600" dirty="0"/>
          </a:p>
        </p:txBody>
      </p:sp>
      <p:sp>
        <p:nvSpPr>
          <p:cNvPr id="10" name="Tekstiruutu 9">
            <a:extLst>
              <a:ext uri="{FF2B5EF4-FFF2-40B4-BE49-F238E27FC236}">
                <a16:creationId xmlns:a16="http://schemas.microsoft.com/office/drawing/2014/main" id="{BBE204AF-9D75-4A01-8965-B2935D8BD8E5}"/>
              </a:ext>
            </a:extLst>
          </p:cNvPr>
          <p:cNvSpPr txBox="1"/>
          <p:nvPr/>
        </p:nvSpPr>
        <p:spPr>
          <a:xfrm>
            <a:off x="4905954" y="6178131"/>
            <a:ext cx="5240537"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When</a:t>
            </a:r>
            <a:r>
              <a:rPr lang="fi-FI" sz="1600" dirty="0">
                <a:solidFill>
                  <a:srgbClr val="FF0000"/>
                </a:solidFill>
              </a:rPr>
              <a:t> </a:t>
            </a:r>
            <a:r>
              <a:rPr lang="fi-FI" sz="1600" dirty="0" err="1">
                <a:solidFill>
                  <a:srgbClr val="FF0000"/>
                </a:solidFill>
              </a:rPr>
              <a:t>should</a:t>
            </a:r>
            <a:r>
              <a:rPr lang="fi-FI" sz="1600" dirty="0">
                <a:solidFill>
                  <a:srgbClr val="FF0000"/>
                </a:solidFill>
              </a:rPr>
              <a:t> </a:t>
            </a:r>
            <a:r>
              <a:rPr lang="fi-FI" sz="1600" dirty="0" err="1">
                <a:solidFill>
                  <a:srgbClr val="FF0000"/>
                </a:solidFill>
              </a:rPr>
              <a:t>the</a:t>
            </a:r>
            <a:r>
              <a:rPr lang="fi-FI" sz="1600" dirty="0">
                <a:solidFill>
                  <a:srgbClr val="FF0000"/>
                </a:solidFill>
              </a:rPr>
              <a:t> image </a:t>
            </a:r>
            <a:r>
              <a:rPr lang="fi-FI" sz="1600" dirty="0" err="1">
                <a:solidFill>
                  <a:srgbClr val="FF0000"/>
                </a:solidFill>
              </a:rPr>
              <a:t>objects</a:t>
            </a:r>
            <a:r>
              <a:rPr lang="fi-FI" sz="1600" dirty="0">
                <a:solidFill>
                  <a:srgbClr val="FF0000"/>
                </a:solidFill>
              </a:rPr>
              <a:t> </a:t>
            </a:r>
            <a:r>
              <a:rPr lang="fi-FI" sz="1600" dirty="0" err="1">
                <a:solidFill>
                  <a:srgbClr val="FF0000"/>
                </a:solidFill>
              </a:rPr>
              <a:t>be</a:t>
            </a:r>
            <a:r>
              <a:rPr lang="fi-FI" sz="1600" dirty="0">
                <a:solidFill>
                  <a:srgbClr val="FF0000"/>
                </a:solidFill>
              </a:rPr>
              <a:t> </a:t>
            </a:r>
            <a:r>
              <a:rPr lang="fi-FI" sz="1600" dirty="0" err="1">
                <a:solidFill>
                  <a:srgbClr val="FF0000"/>
                </a:solidFill>
              </a:rPr>
              <a:t>removed</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24774533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4891083"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classifications</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6823919" cy="830997"/>
          </a:xfrm>
          <a:prstGeom prst="rect">
            <a:avLst/>
          </a:prstGeom>
          <a:noFill/>
        </p:spPr>
        <p:txBody>
          <a:bodyPr wrap="none" rtlCol="0">
            <a:spAutoFit/>
          </a:bodyPr>
          <a:lstStyle/>
          <a:p>
            <a:r>
              <a:rPr lang="fi-FI" sz="1600" dirty="0" err="1"/>
              <a:t>Solution</a:t>
            </a:r>
            <a:r>
              <a:rPr lang="fi-FI" sz="1600" dirty="0"/>
              <a:t>: </a:t>
            </a:r>
            <a:r>
              <a:rPr lang="fi-FI" sz="1600" dirty="0" err="1"/>
              <a:t>The</a:t>
            </a:r>
            <a:r>
              <a:rPr lang="fi-FI" sz="1600" dirty="0"/>
              <a:t> </a:t>
            </a:r>
            <a:r>
              <a:rPr lang="fi-FI" sz="1600" dirty="0" err="1"/>
              <a:t>classification</a:t>
            </a:r>
            <a:r>
              <a:rPr lang="fi-FI" sz="1600" dirty="0"/>
              <a:t> </a:t>
            </a:r>
            <a:r>
              <a:rPr lang="fi-FI" sz="1600" dirty="0" err="1"/>
              <a:t>with</a:t>
            </a:r>
            <a:r>
              <a:rPr lang="fi-FI" sz="1600" dirty="0"/>
              <a:t> </a:t>
            </a:r>
            <a:r>
              <a:rPr lang="fi-FI" sz="1600" dirty="0" err="1"/>
              <a:t>highest</a:t>
            </a:r>
            <a:r>
              <a:rPr lang="fi-FI" sz="1600" dirty="0"/>
              <a:t> </a:t>
            </a:r>
            <a:r>
              <a:rPr lang="fi-FI" sz="1600" dirty="0" err="1"/>
              <a:t>confidence</a:t>
            </a:r>
            <a:r>
              <a:rPr lang="fi-FI" sz="1600" dirty="0"/>
              <a:t> is </a:t>
            </a:r>
            <a:r>
              <a:rPr lang="fi-FI" sz="1600" dirty="0" err="1"/>
              <a:t>used</a:t>
            </a:r>
            <a:r>
              <a:rPr lang="fi-FI" sz="1600" dirty="0"/>
              <a:t> </a:t>
            </a:r>
            <a:r>
              <a:rPr lang="fi-FI" sz="1600" dirty="0" err="1"/>
              <a:t>if</a:t>
            </a:r>
            <a:r>
              <a:rPr lang="fi-FI" sz="1600" dirty="0"/>
              <a:t> </a:t>
            </a:r>
            <a:r>
              <a:rPr lang="fi-FI" sz="1600" dirty="0" err="1"/>
              <a:t>multiple</a:t>
            </a:r>
            <a:r>
              <a:rPr lang="fi-FI" sz="1600" dirty="0"/>
              <a:t> </a:t>
            </a:r>
            <a:r>
              <a:rPr lang="fi-FI" sz="1600" dirty="0" err="1"/>
              <a:t>detected</a:t>
            </a:r>
            <a:endParaRPr lang="fi-FI" sz="1600" dirty="0"/>
          </a:p>
          <a:p>
            <a:r>
              <a:rPr lang="fi-FI" sz="1600" dirty="0" err="1"/>
              <a:t>objects</a:t>
            </a:r>
            <a:r>
              <a:rPr lang="fi-FI" sz="1600" dirty="0"/>
              <a:t> </a:t>
            </a:r>
            <a:r>
              <a:rPr lang="fi-FI" sz="1600" dirty="0" err="1"/>
              <a:t>correspond</a:t>
            </a:r>
            <a:r>
              <a:rPr lang="fi-FI" sz="1600" dirty="0"/>
              <a:t> to an image </a:t>
            </a:r>
            <a:r>
              <a:rPr lang="fi-FI" sz="1600" dirty="0" err="1"/>
              <a:t>object</a:t>
            </a:r>
            <a:r>
              <a:rPr lang="fi-FI" sz="1600" dirty="0"/>
              <a:t> and no </a:t>
            </a:r>
            <a:r>
              <a:rPr lang="fi-FI" sz="1600" dirty="0" err="1"/>
              <a:t>other</a:t>
            </a:r>
            <a:r>
              <a:rPr lang="fi-FI" sz="1600" dirty="0"/>
              <a:t> image </a:t>
            </a:r>
            <a:r>
              <a:rPr lang="fi-FI" sz="1600" dirty="0" err="1"/>
              <a:t>object</a:t>
            </a:r>
            <a:r>
              <a:rPr lang="fi-FI" sz="1600" dirty="0"/>
              <a:t> is </a:t>
            </a:r>
            <a:r>
              <a:rPr lang="fi-FI" sz="1600" dirty="0" err="1"/>
              <a:t>nearby</a:t>
            </a:r>
            <a:r>
              <a:rPr lang="fi-FI" sz="1600" dirty="0"/>
              <a:t>. </a:t>
            </a:r>
            <a:r>
              <a:rPr lang="fi-FI" sz="1600" dirty="0" err="1"/>
              <a:t>The</a:t>
            </a:r>
            <a:endParaRPr lang="fi-FI" sz="1600" dirty="0"/>
          </a:p>
          <a:p>
            <a:r>
              <a:rPr lang="fi-FI" sz="1600" dirty="0" err="1"/>
              <a:t>information</a:t>
            </a:r>
            <a:r>
              <a:rPr lang="fi-FI" sz="1600" dirty="0"/>
              <a:t> is </a:t>
            </a:r>
            <a:r>
              <a:rPr lang="fi-FI" sz="1600" dirty="0" err="1"/>
              <a:t>available</a:t>
            </a:r>
            <a:r>
              <a:rPr lang="fi-FI" sz="1600" dirty="0"/>
              <a:t> in </a:t>
            </a:r>
            <a:r>
              <a:rPr lang="fi-FI" sz="1600" dirty="0" err="1"/>
              <a:t>the</a:t>
            </a:r>
            <a:r>
              <a:rPr lang="fi-FI" sz="1600" dirty="0"/>
              <a:t> </a:t>
            </a:r>
            <a:r>
              <a:rPr lang="fi-FI" sz="1600" dirty="0" err="1"/>
              <a:t>Hungarian</a:t>
            </a:r>
            <a:r>
              <a:rPr lang="fi-FI" sz="1600" dirty="0"/>
              <a:t> </a:t>
            </a:r>
            <a:r>
              <a:rPr lang="fi-FI" sz="1600" dirty="0" err="1"/>
              <a:t>algorithm</a:t>
            </a:r>
            <a:r>
              <a:rPr lang="fi-FI" sz="1600" dirty="0"/>
              <a:t> </a:t>
            </a:r>
            <a:r>
              <a:rPr lang="fi-FI" sz="1600" dirty="0" err="1"/>
              <a:t>cost</a:t>
            </a:r>
            <a:r>
              <a:rPr lang="fi-FI" sz="1600" dirty="0"/>
              <a:t> </a:t>
            </a:r>
            <a:r>
              <a:rPr lang="fi-FI" sz="1600" dirty="0" err="1"/>
              <a:t>matrix</a:t>
            </a:r>
            <a:r>
              <a:rPr lang="fi-FI" sz="1600" dirty="0"/>
              <a:t>.</a:t>
            </a:r>
            <a:endParaRPr lang="en-GB" sz="1600" dirty="0"/>
          </a:p>
        </p:txBody>
      </p:sp>
      <p:pic>
        <p:nvPicPr>
          <p:cNvPr id="4" name="Kuva 3">
            <a:extLst>
              <a:ext uri="{FF2B5EF4-FFF2-40B4-BE49-F238E27FC236}">
                <a16:creationId xmlns:a16="http://schemas.microsoft.com/office/drawing/2014/main" id="{96ABB7A6-5164-4A38-BFF0-62134813D3CA}"/>
              </a:ext>
            </a:extLst>
          </p:cNvPr>
          <p:cNvPicPr>
            <a:picLocks noChangeAspect="1"/>
          </p:cNvPicPr>
          <p:nvPr/>
        </p:nvPicPr>
        <p:blipFill>
          <a:blip r:embed="rId2"/>
          <a:stretch>
            <a:fillRect/>
          </a:stretch>
        </p:blipFill>
        <p:spPr>
          <a:xfrm>
            <a:off x="4998968" y="783520"/>
            <a:ext cx="6750747" cy="4059889"/>
          </a:xfrm>
          <a:prstGeom prst="rect">
            <a:avLst/>
          </a:prstGeom>
        </p:spPr>
      </p:pic>
    </p:spTree>
    <p:extLst>
      <p:ext uri="{BB962C8B-B14F-4D97-AF65-F5344CB8AC3E}">
        <p14:creationId xmlns:p14="http://schemas.microsoft.com/office/powerpoint/2010/main" val="3391746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5241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05954" y="5048101"/>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pic>
        <p:nvPicPr>
          <p:cNvPr id="2" name="Kuva 1">
            <a:extLst>
              <a:ext uri="{FF2B5EF4-FFF2-40B4-BE49-F238E27FC236}">
                <a16:creationId xmlns:a16="http://schemas.microsoft.com/office/drawing/2014/main" id="{39328C6B-E134-4A7B-99FD-18BFDB5EC021}"/>
              </a:ext>
            </a:extLst>
          </p:cNvPr>
          <p:cNvPicPr>
            <a:picLocks noChangeAspect="1"/>
          </p:cNvPicPr>
          <p:nvPr/>
        </p:nvPicPr>
        <p:blipFill>
          <a:blip r:embed="rId2"/>
          <a:stretch>
            <a:fillRect/>
          </a:stretch>
        </p:blipFill>
        <p:spPr>
          <a:xfrm>
            <a:off x="4998968" y="787179"/>
            <a:ext cx="6729670" cy="4047214"/>
          </a:xfrm>
          <a:prstGeom prst="rect">
            <a:avLst/>
          </a:prstGeom>
        </p:spPr>
      </p:pic>
      <p:sp>
        <p:nvSpPr>
          <p:cNvPr id="9" name="Tekstiruutu 8">
            <a:extLst>
              <a:ext uri="{FF2B5EF4-FFF2-40B4-BE49-F238E27FC236}">
                <a16:creationId xmlns:a16="http://schemas.microsoft.com/office/drawing/2014/main" id="{BEC091F9-F6B0-4729-967F-CF85C6C9E609}"/>
              </a:ext>
            </a:extLst>
          </p:cNvPr>
          <p:cNvSpPr txBox="1"/>
          <p:nvPr/>
        </p:nvSpPr>
        <p:spPr>
          <a:xfrm>
            <a:off x="4905954" y="6083790"/>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423819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(b)</a:t>
            </a:r>
            <a:endParaRPr lang="en-GB" sz="2400" dirty="0"/>
          </a:p>
        </p:txBody>
      </p:sp>
      <p:pic>
        <p:nvPicPr>
          <p:cNvPr id="4" name="Kuva 3">
            <a:extLst>
              <a:ext uri="{FF2B5EF4-FFF2-40B4-BE49-F238E27FC236}">
                <a16:creationId xmlns:a16="http://schemas.microsoft.com/office/drawing/2014/main" id="{ACC0FC9F-45F7-446B-B576-BE727144538B}"/>
              </a:ext>
            </a:extLst>
          </p:cNvPr>
          <p:cNvPicPr>
            <a:picLocks noChangeAspect="1"/>
          </p:cNvPicPr>
          <p:nvPr/>
        </p:nvPicPr>
        <p:blipFill>
          <a:blip r:embed="rId2"/>
          <a:stretch>
            <a:fillRect/>
          </a:stretch>
        </p:blipFill>
        <p:spPr>
          <a:xfrm>
            <a:off x="4998968" y="1527143"/>
            <a:ext cx="6842051" cy="4114800"/>
          </a:xfrm>
          <a:prstGeom prst="rect">
            <a:avLst/>
          </a:prstGeom>
        </p:spPr>
      </p:pic>
    </p:spTree>
    <p:extLst>
      <p:ext uri="{BB962C8B-B14F-4D97-AF65-F5344CB8AC3E}">
        <p14:creationId xmlns:p14="http://schemas.microsoft.com/office/powerpoint/2010/main" val="3878518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5566845"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Multiple</a:t>
            </a:r>
            <a:r>
              <a:rPr lang="fi-FI" sz="2400" dirty="0"/>
              <a:t> </a:t>
            </a:r>
            <a:r>
              <a:rPr lang="fi-FI" sz="2400" dirty="0" err="1"/>
              <a:t>bounding</a:t>
            </a:r>
            <a:r>
              <a:rPr lang="fi-FI" sz="2400" dirty="0"/>
              <a:t> </a:t>
            </a:r>
            <a:r>
              <a:rPr lang="fi-FI" sz="2400" dirty="0" err="1"/>
              <a:t>boxes</a:t>
            </a:r>
            <a:r>
              <a:rPr lang="fi-FI" sz="2400" dirty="0"/>
              <a:t> (c)</a:t>
            </a:r>
            <a:endParaRPr lang="en-GB" sz="2400" dirty="0"/>
          </a:p>
        </p:txBody>
      </p:sp>
      <p:pic>
        <p:nvPicPr>
          <p:cNvPr id="2" name="Kuva 1">
            <a:extLst>
              <a:ext uri="{FF2B5EF4-FFF2-40B4-BE49-F238E27FC236}">
                <a16:creationId xmlns:a16="http://schemas.microsoft.com/office/drawing/2014/main" id="{371A7A25-388E-40D5-9AE1-7A12E53AA305}"/>
              </a:ext>
            </a:extLst>
          </p:cNvPr>
          <p:cNvPicPr>
            <a:picLocks noChangeAspect="1"/>
          </p:cNvPicPr>
          <p:nvPr/>
        </p:nvPicPr>
        <p:blipFill>
          <a:blip r:embed="rId2"/>
          <a:stretch>
            <a:fillRect/>
          </a:stretch>
        </p:blipFill>
        <p:spPr>
          <a:xfrm>
            <a:off x="4998968" y="1555423"/>
            <a:ext cx="6732327" cy="4048812"/>
          </a:xfrm>
          <a:prstGeom prst="rect">
            <a:avLst/>
          </a:prstGeom>
        </p:spPr>
      </p:pic>
    </p:spTree>
    <p:extLst>
      <p:ext uri="{BB962C8B-B14F-4D97-AF65-F5344CB8AC3E}">
        <p14:creationId xmlns:p14="http://schemas.microsoft.com/office/powerpoint/2010/main" val="2423176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(a)</a:t>
            </a:r>
            <a:endParaRPr lang="en-GB" sz="2400" dirty="0"/>
          </a:p>
        </p:txBody>
      </p:sp>
      <p:sp>
        <p:nvSpPr>
          <p:cNvPr id="3" name="Tekstiruutu 2">
            <a:extLst>
              <a:ext uri="{FF2B5EF4-FFF2-40B4-BE49-F238E27FC236}">
                <a16:creationId xmlns:a16="http://schemas.microsoft.com/office/drawing/2014/main" id="{62B3A8CA-7056-4B47-9227-521C67A959F4}"/>
              </a:ext>
            </a:extLst>
          </p:cNvPr>
          <p:cNvSpPr txBox="1"/>
          <p:nvPr/>
        </p:nvSpPr>
        <p:spPr>
          <a:xfrm>
            <a:off x="4968060" y="5309673"/>
            <a:ext cx="6923947" cy="584775"/>
          </a:xfrm>
          <a:prstGeom prst="rect">
            <a:avLst/>
          </a:prstGeom>
          <a:noFill/>
        </p:spPr>
        <p:txBody>
          <a:bodyPr wrap="none" rtlCol="0">
            <a:spAutoFit/>
          </a:bodyPr>
          <a:lstStyle/>
          <a:p>
            <a:r>
              <a:rPr lang="fi-FI" sz="1600" dirty="0" err="1"/>
              <a:t>Solution</a:t>
            </a:r>
            <a:r>
              <a:rPr lang="fi-FI" sz="1600" dirty="0"/>
              <a:t>: </a:t>
            </a:r>
            <a:r>
              <a:rPr lang="fi-FI" sz="1600" dirty="0" err="1"/>
              <a:t>Classification</a:t>
            </a:r>
            <a:r>
              <a:rPr lang="fi-FI" sz="1600" dirty="0"/>
              <a:t> </a:t>
            </a:r>
            <a:r>
              <a:rPr lang="fi-FI" sz="1600" dirty="0" err="1"/>
              <a:t>confidence</a:t>
            </a:r>
            <a:r>
              <a:rPr lang="fi-FI" sz="1600" dirty="0"/>
              <a:t> </a:t>
            </a:r>
            <a:r>
              <a:rPr lang="fi-FI" sz="1600" dirty="0" err="1"/>
              <a:t>must</a:t>
            </a:r>
            <a:r>
              <a:rPr lang="fi-FI" sz="1600" dirty="0"/>
              <a:t> </a:t>
            </a:r>
            <a:r>
              <a:rPr lang="fi-FI" sz="1600" dirty="0" err="1"/>
              <a:t>be</a:t>
            </a:r>
            <a:r>
              <a:rPr lang="fi-FI" sz="1600" dirty="0"/>
              <a:t> </a:t>
            </a:r>
            <a:r>
              <a:rPr lang="fi-FI" sz="1600" dirty="0" err="1"/>
              <a:t>high</a:t>
            </a:r>
            <a:r>
              <a:rPr lang="fi-FI" sz="1600" dirty="0"/>
              <a:t> </a:t>
            </a:r>
            <a:r>
              <a:rPr lang="fi-FI" sz="1600" dirty="0" err="1"/>
              <a:t>enough</a:t>
            </a:r>
            <a:r>
              <a:rPr lang="fi-FI" sz="1600" dirty="0"/>
              <a:t> for </a:t>
            </a:r>
            <a:r>
              <a:rPr lang="fi-FI" sz="1600" dirty="0" err="1"/>
              <a:t>creating</a:t>
            </a:r>
            <a:r>
              <a:rPr lang="fi-FI" sz="1600" dirty="0"/>
              <a:t> a </a:t>
            </a:r>
            <a:r>
              <a:rPr lang="fi-FI" sz="1600" dirty="0" err="1"/>
              <a:t>new</a:t>
            </a:r>
            <a:r>
              <a:rPr lang="fi-FI" sz="1600" dirty="0"/>
              <a:t> image</a:t>
            </a:r>
          </a:p>
          <a:p>
            <a:r>
              <a:rPr lang="fi-FI" sz="1600" dirty="0" err="1"/>
              <a:t>object</a:t>
            </a:r>
            <a:r>
              <a:rPr lang="fi-FI" sz="1600" dirty="0"/>
              <a:t>. </a:t>
            </a:r>
            <a:r>
              <a:rPr lang="fi-FI" sz="1600" dirty="0" err="1"/>
              <a:t>Probabilistic</a:t>
            </a:r>
            <a:r>
              <a:rPr lang="fi-FI" sz="1600" dirty="0"/>
              <a:t> </a:t>
            </a:r>
            <a:r>
              <a:rPr lang="fi-FI" sz="1600" dirty="0" err="1"/>
              <a:t>estimate</a:t>
            </a:r>
            <a:r>
              <a:rPr lang="fi-FI" sz="1600" dirty="0"/>
              <a:t> </a:t>
            </a:r>
            <a:r>
              <a:rPr lang="fi-FI" sz="1600" dirty="0" err="1"/>
              <a:t>based</a:t>
            </a:r>
            <a:r>
              <a:rPr lang="fi-FI" sz="1600" dirty="0"/>
              <a:t> on </a:t>
            </a:r>
            <a:r>
              <a:rPr lang="fi-FI" sz="1600" dirty="0" err="1"/>
              <a:t>distance</a:t>
            </a:r>
            <a:r>
              <a:rPr lang="fi-FI" sz="1600" dirty="0"/>
              <a:t> and a priori </a:t>
            </a:r>
            <a:r>
              <a:rPr lang="fi-FI" sz="1600" dirty="0" err="1"/>
              <a:t>size</a:t>
            </a:r>
            <a:r>
              <a:rPr lang="fi-FI" sz="1600" dirty="0"/>
              <a:t>.</a:t>
            </a:r>
            <a:endParaRPr lang="en-GB" sz="1600" dirty="0"/>
          </a:p>
        </p:txBody>
      </p:sp>
      <p:sp>
        <p:nvSpPr>
          <p:cNvPr id="9" name="Tekstiruutu 8">
            <a:extLst>
              <a:ext uri="{FF2B5EF4-FFF2-40B4-BE49-F238E27FC236}">
                <a16:creationId xmlns:a16="http://schemas.microsoft.com/office/drawing/2014/main" id="{BEC091F9-F6B0-4729-967F-CF85C6C9E609}"/>
              </a:ext>
            </a:extLst>
          </p:cNvPr>
          <p:cNvSpPr txBox="1"/>
          <p:nvPr/>
        </p:nvSpPr>
        <p:spPr>
          <a:xfrm>
            <a:off x="4977197" y="6087373"/>
            <a:ext cx="6725559"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determine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appropriate</a:t>
            </a:r>
            <a:r>
              <a:rPr lang="fi-FI" sz="1600" dirty="0">
                <a:solidFill>
                  <a:srgbClr val="FF0000"/>
                </a:solidFill>
              </a:rPr>
              <a:t> </a:t>
            </a:r>
            <a:r>
              <a:rPr lang="fi-FI" sz="1600" dirty="0" err="1">
                <a:solidFill>
                  <a:srgbClr val="FF0000"/>
                </a:solidFill>
              </a:rPr>
              <a:t>minimum</a:t>
            </a:r>
            <a:r>
              <a:rPr lang="fi-FI" sz="1600" dirty="0">
                <a:solidFill>
                  <a:srgbClr val="FF0000"/>
                </a:solidFill>
              </a:rPr>
              <a:t> </a:t>
            </a:r>
            <a:r>
              <a:rPr lang="fi-FI" sz="1600" dirty="0" err="1">
                <a:solidFill>
                  <a:srgbClr val="FF0000"/>
                </a:solidFill>
              </a:rPr>
              <a:t>confidence</a:t>
            </a:r>
            <a:r>
              <a:rPr lang="fi-FI" sz="1600" dirty="0">
                <a:solidFill>
                  <a:srgbClr val="FF0000"/>
                </a:solidFill>
              </a:rPr>
              <a:t> </a:t>
            </a:r>
            <a:r>
              <a:rPr lang="fi-FI" sz="1600" dirty="0" err="1">
                <a:solidFill>
                  <a:srgbClr val="FF0000"/>
                </a:solidFill>
              </a:rPr>
              <a:t>level</a:t>
            </a:r>
            <a:r>
              <a:rPr lang="fi-FI" sz="1600" dirty="0">
                <a:solidFill>
                  <a:srgbClr val="FF0000"/>
                </a:solidFill>
              </a:rPr>
              <a:t>?</a:t>
            </a:r>
            <a:endParaRPr lang="en-GB" sz="1600" dirty="0">
              <a:solidFill>
                <a:srgbClr val="FF0000"/>
              </a:solidFill>
            </a:endParaRPr>
          </a:p>
        </p:txBody>
      </p:sp>
      <p:pic>
        <p:nvPicPr>
          <p:cNvPr id="4" name="Kuva 3">
            <a:extLst>
              <a:ext uri="{FF2B5EF4-FFF2-40B4-BE49-F238E27FC236}">
                <a16:creationId xmlns:a16="http://schemas.microsoft.com/office/drawing/2014/main" id="{54D43FFE-D75F-44AE-8255-DC1E3A6D31B0}"/>
              </a:ext>
            </a:extLst>
          </p:cNvPr>
          <p:cNvPicPr>
            <a:picLocks noChangeAspect="1"/>
          </p:cNvPicPr>
          <p:nvPr/>
        </p:nvPicPr>
        <p:blipFill>
          <a:blip r:embed="rId2"/>
          <a:stretch>
            <a:fillRect/>
          </a:stretch>
        </p:blipFill>
        <p:spPr>
          <a:xfrm>
            <a:off x="5069658" y="1143888"/>
            <a:ext cx="6324562" cy="3803583"/>
          </a:xfrm>
          <a:prstGeom prst="rect">
            <a:avLst/>
          </a:prstGeom>
        </p:spPr>
      </p:pic>
    </p:spTree>
    <p:extLst>
      <p:ext uri="{BB962C8B-B14F-4D97-AF65-F5344CB8AC3E}">
        <p14:creationId xmlns:p14="http://schemas.microsoft.com/office/powerpoint/2010/main" val="3928570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7176452" cy="830997"/>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Typical</a:t>
            </a:r>
            <a:r>
              <a:rPr lang="fi-FI" sz="2400" dirty="0"/>
              <a:t> </a:t>
            </a:r>
            <a:r>
              <a:rPr lang="fi-FI" sz="2400" dirty="0" err="1"/>
              <a:t>background</a:t>
            </a:r>
            <a:r>
              <a:rPr lang="fi-FI" sz="2400" dirty="0"/>
              <a:t> </a:t>
            </a:r>
            <a:r>
              <a:rPr lang="fi-FI" sz="2400" dirty="0" err="1"/>
              <a:t>elements</a:t>
            </a:r>
            <a:r>
              <a:rPr lang="fi-FI" sz="2400" dirty="0"/>
              <a:t> </a:t>
            </a:r>
            <a:r>
              <a:rPr lang="fi-FI" sz="2400" dirty="0" err="1"/>
              <a:t>are</a:t>
            </a:r>
            <a:r>
              <a:rPr lang="fi-FI" sz="2400" dirty="0"/>
              <a:t> </a:t>
            </a:r>
            <a:r>
              <a:rPr lang="fi-FI" sz="2400" dirty="0" err="1"/>
              <a:t>messed</a:t>
            </a:r>
            <a:endParaRPr lang="fi-FI" sz="2400" dirty="0"/>
          </a:p>
          <a:p>
            <a:r>
              <a:rPr lang="fi-FI" sz="2400" dirty="0" err="1"/>
              <a:t>up</a:t>
            </a:r>
            <a:r>
              <a:rPr lang="fi-FI" sz="2400" dirty="0"/>
              <a:t> </a:t>
            </a:r>
            <a:r>
              <a:rPr lang="fi-FI" sz="2400" dirty="0" err="1"/>
              <a:t>with</a:t>
            </a:r>
            <a:r>
              <a:rPr lang="fi-FI" sz="2400" dirty="0"/>
              <a:t> </a:t>
            </a:r>
            <a:r>
              <a:rPr lang="fi-FI" sz="2400" dirty="0" err="1"/>
              <a:t>object</a:t>
            </a:r>
            <a:r>
              <a:rPr lang="fi-FI" sz="2400" dirty="0"/>
              <a:t> in </a:t>
            </a:r>
            <a:r>
              <a:rPr lang="fi-FI" sz="2400" dirty="0" err="1"/>
              <a:t>the</a:t>
            </a:r>
            <a:r>
              <a:rPr lang="fi-FI" sz="2400" dirty="0"/>
              <a:t> </a:t>
            </a:r>
            <a:r>
              <a:rPr lang="fi-FI" sz="2400" dirty="0" err="1"/>
              <a:t>classification</a:t>
            </a:r>
            <a:r>
              <a:rPr lang="fi-FI" sz="2400" dirty="0"/>
              <a:t>. (b)</a:t>
            </a:r>
            <a:endParaRPr lang="en-GB" sz="2400" dirty="0"/>
          </a:p>
        </p:txBody>
      </p:sp>
      <p:pic>
        <p:nvPicPr>
          <p:cNvPr id="2" name="Kuva 1">
            <a:extLst>
              <a:ext uri="{FF2B5EF4-FFF2-40B4-BE49-F238E27FC236}">
                <a16:creationId xmlns:a16="http://schemas.microsoft.com/office/drawing/2014/main" id="{DFABE1DC-54F0-4899-AB63-81267BD650D0}"/>
              </a:ext>
            </a:extLst>
          </p:cNvPr>
          <p:cNvPicPr>
            <a:picLocks noChangeAspect="1"/>
          </p:cNvPicPr>
          <p:nvPr/>
        </p:nvPicPr>
        <p:blipFill>
          <a:blip r:embed="rId2"/>
          <a:stretch>
            <a:fillRect/>
          </a:stretch>
        </p:blipFill>
        <p:spPr>
          <a:xfrm>
            <a:off x="4998968" y="1345676"/>
            <a:ext cx="6928263" cy="4166648"/>
          </a:xfrm>
          <a:prstGeom prst="rect">
            <a:avLst/>
          </a:prstGeom>
        </p:spPr>
      </p:pic>
    </p:spTree>
    <p:extLst>
      <p:ext uri="{BB962C8B-B14F-4D97-AF65-F5344CB8AC3E}">
        <p14:creationId xmlns:p14="http://schemas.microsoft.com/office/powerpoint/2010/main" val="750304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Comprehension</a:t>
            </a:r>
            <a:endParaRPr lang="en-US" sz="4800" kern="1200" dirty="0">
              <a:solidFill>
                <a:schemeClr val="bg1"/>
              </a:solidFill>
              <a:latin typeface="+mj-lt"/>
              <a:ea typeface="+mj-ea"/>
              <a:cs typeface="+mj-cs"/>
            </a:endParaRPr>
          </a:p>
        </p:txBody>
      </p:sp>
      <p:sp>
        <p:nvSpPr>
          <p:cNvPr id="16" name="Tekstiruutu 15">
            <a:extLst>
              <a:ext uri="{FF2B5EF4-FFF2-40B4-BE49-F238E27FC236}">
                <a16:creationId xmlns:a16="http://schemas.microsoft.com/office/drawing/2014/main" id="{3F8DDD8A-7912-4411-849D-6F335F755562}"/>
              </a:ext>
            </a:extLst>
          </p:cNvPr>
          <p:cNvSpPr txBox="1"/>
          <p:nvPr/>
        </p:nvSpPr>
        <p:spPr>
          <a:xfrm>
            <a:off x="4998968" y="212262"/>
            <a:ext cx="6600077" cy="461665"/>
          </a:xfrm>
          <a:prstGeom prst="rect">
            <a:avLst/>
          </a:prstGeom>
          <a:noFill/>
        </p:spPr>
        <p:txBody>
          <a:bodyPr wrap="none" rtlCol="0">
            <a:spAutoFit/>
          </a:bodyPr>
          <a:lstStyle/>
          <a:p>
            <a:r>
              <a:rPr lang="fi-FI" sz="2400" dirty="0" err="1"/>
              <a:t>Special</a:t>
            </a:r>
            <a:r>
              <a:rPr lang="fi-FI" sz="2400" dirty="0"/>
              <a:t> </a:t>
            </a:r>
            <a:r>
              <a:rPr lang="fi-FI" sz="2400" dirty="0" err="1"/>
              <a:t>cases</a:t>
            </a:r>
            <a:r>
              <a:rPr lang="fi-FI" sz="2400" dirty="0"/>
              <a:t> / </a:t>
            </a:r>
            <a:r>
              <a:rPr lang="fi-FI" sz="2400" dirty="0" err="1"/>
              <a:t>False</a:t>
            </a:r>
            <a:r>
              <a:rPr lang="fi-FI" sz="2400" dirty="0"/>
              <a:t> </a:t>
            </a:r>
            <a:r>
              <a:rPr lang="fi-FI" sz="2400" dirty="0" err="1"/>
              <a:t>detections</a:t>
            </a:r>
            <a:r>
              <a:rPr lang="fi-FI" sz="2400" dirty="0"/>
              <a:t> inside </a:t>
            </a:r>
            <a:r>
              <a:rPr lang="fi-FI" sz="2400" dirty="0" err="1"/>
              <a:t>other</a:t>
            </a:r>
            <a:r>
              <a:rPr lang="fi-FI" sz="2400" dirty="0"/>
              <a:t> </a:t>
            </a:r>
            <a:r>
              <a:rPr lang="fi-FI" sz="2400" dirty="0" err="1"/>
              <a:t>objects</a:t>
            </a:r>
            <a:endParaRPr lang="en-GB" sz="2400" dirty="0"/>
          </a:p>
        </p:txBody>
      </p:sp>
      <p:pic>
        <p:nvPicPr>
          <p:cNvPr id="3" name="Kuva 2">
            <a:extLst>
              <a:ext uri="{FF2B5EF4-FFF2-40B4-BE49-F238E27FC236}">
                <a16:creationId xmlns:a16="http://schemas.microsoft.com/office/drawing/2014/main" id="{833276BB-E2F8-4041-BD70-D4090E98A38D}"/>
              </a:ext>
            </a:extLst>
          </p:cNvPr>
          <p:cNvPicPr>
            <a:picLocks noChangeAspect="1"/>
          </p:cNvPicPr>
          <p:nvPr/>
        </p:nvPicPr>
        <p:blipFill>
          <a:blip r:embed="rId2"/>
          <a:stretch>
            <a:fillRect/>
          </a:stretch>
        </p:blipFill>
        <p:spPr>
          <a:xfrm>
            <a:off x="5103210" y="1096133"/>
            <a:ext cx="6751906" cy="4060587"/>
          </a:xfrm>
          <a:prstGeom prst="rect">
            <a:avLst/>
          </a:prstGeom>
        </p:spPr>
      </p:pic>
      <p:sp>
        <p:nvSpPr>
          <p:cNvPr id="8" name="Tekstiruutu 7">
            <a:extLst>
              <a:ext uri="{FF2B5EF4-FFF2-40B4-BE49-F238E27FC236}">
                <a16:creationId xmlns:a16="http://schemas.microsoft.com/office/drawing/2014/main" id="{319A82A7-AAC2-4EBC-B0E8-F036634868B6}"/>
              </a:ext>
            </a:extLst>
          </p:cNvPr>
          <p:cNvSpPr txBox="1"/>
          <p:nvPr/>
        </p:nvSpPr>
        <p:spPr>
          <a:xfrm>
            <a:off x="5069658" y="5309673"/>
            <a:ext cx="1069524" cy="338554"/>
          </a:xfrm>
          <a:prstGeom prst="rect">
            <a:avLst/>
          </a:prstGeom>
          <a:noFill/>
        </p:spPr>
        <p:txBody>
          <a:bodyPr wrap="none" rtlCol="0">
            <a:spAutoFit/>
          </a:bodyPr>
          <a:lstStyle/>
          <a:p>
            <a:r>
              <a:rPr lang="fi-FI" sz="1600" dirty="0" err="1"/>
              <a:t>Solution</a:t>
            </a:r>
            <a:r>
              <a:rPr lang="fi-FI" sz="1600" dirty="0"/>
              <a:t>: ?</a:t>
            </a:r>
            <a:endParaRPr lang="en-GB" sz="1600" dirty="0"/>
          </a:p>
        </p:txBody>
      </p:sp>
      <p:sp>
        <p:nvSpPr>
          <p:cNvPr id="9" name="Tekstiruutu 8">
            <a:extLst>
              <a:ext uri="{FF2B5EF4-FFF2-40B4-BE49-F238E27FC236}">
                <a16:creationId xmlns:a16="http://schemas.microsoft.com/office/drawing/2014/main" id="{EB9DE324-3427-436F-927A-E45EFB0A8D66}"/>
              </a:ext>
            </a:extLst>
          </p:cNvPr>
          <p:cNvSpPr txBox="1"/>
          <p:nvPr/>
        </p:nvSpPr>
        <p:spPr>
          <a:xfrm>
            <a:off x="4998968" y="6087373"/>
            <a:ext cx="254768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a:t>
            </a:r>
            <a:r>
              <a:rPr lang="fi-FI" sz="1600" dirty="0" err="1">
                <a:solidFill>
                  <a:srgbClr val="FF0000"/>
                </a:solidFill>
              </a:rPr>
              <a:t>What</a:t>
            </a:r>
            <a:r>
              <a:rPr lang="fi-FI" sz="1600" dirty="0">
                <a:solidFill>
                  <a:srgbClr val="FF0000"/>
                </a:solidFill>
              </a:rPr>
              <a:t> to </a:t>
            </a:r>
            <a:r>
              <a:rPr lang="fi-FI" sz="1600" dirty="0" err="1">
                <a:solidFill>
                  <a:srgbClr val="FF0000"/>
                </a:solidFill>
              </a:rPr>
              <a:t>do</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1074256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Next </a:t>
            </a:r>
            <a:r>
              <a:rPr lang="fi-FI" sz="4800" dirty="0" err="1"/>
              <a:t>Steps</a:t>
            </a:r>
            <a:endParaRPr lang="en-GB" sz="4800" dirty="0"/>
          </a:p>
        </p:txBody>
      </p:sp>
    </p:spTree>
    <p:extLst>
      <p:ext uri="{BB962C8B-B14F-4D97-AF65-F5344CB8AC3E}">
        <p14:creationId xmlns:p14="http://schemas.microsoft.com/office/powerpoint/2010/main" val="682278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D65D9A76-79B6-4456-A8A1-C4D9F49FD5D1}"/>
              </a:ext>
            </a:extLst>
          </p:cNvPr>
          <p:cNvSpPr txBox="1"/>
          <p:nvPr/>
        </p:nvSpPr>
        <p:spPr>
          <a:xfrm>
            <a:off x="6406100" y="2226367"/>
            <a:ext cx="3566041" cy="2031325"/>
          </a:xfrm>
          <a:prstGeom prst="rect">
            <a:avLst/>
          </a:prstGeom>
          <a:noFill/>
        </p:spPr>
        <p:txBody>
          <a:bodyPr wrap="none" rtlCol="0">
            <a:spAutoFit/>
          </a:bodyPr>
          <a:lstStyle/>
          <a:p>
            <a:r>
              <a:rPr lang="fi-FI" b="1" dirty="0" err="1"/>
              <a:t>Comprehension</a:t>
            </a:r>
            <a:r>
              <a:rPr lang="fi-FI" b="1" dirty="0"/>
              <a:t>:</a:t>
            </a:r>
            <a:br>
              <a:rPr lang="fi-FI" b="1" dirty="0"/>
            </a:br>
            <a:endParaRPr lang="fi-FI" b="1" dirty="0"/>
          </a:p>
          <a:p>
            <a:pPr marL="342900" indent="-342900">
              <a:buFont typeface="+mj-lt"/>
              <a:buAutoNum type="arabicPeriod"/>
            </a:pPr>
            <a:r>
              <a:rPr lang="fi-FI" dirty="0" err="1"/>
              <a:t>Closing</a:t>
            </a:r>
            <a:r>
              <a:rPr lang="fi-FI" dirty="0"/>
              <a:t> </a:t>
            </a:r>
            <a:r>
              <a:rPr lang="fi-FI" dirty="0" err="1"/>
              <a:t>the</a:t>
            </a:r>
            <a:r>
              <a:rPr lang="fi-FI" dirty="0"/>
              <a:t> open </a:t>
            </a:r>
            <a:r>
              <a:rPr lang="fi-FI" dirty="0" err="1"/>
              <a:t>questions</a:t>
            </a:r>
            <a:endParaRPr lang="fi-FI" dirty="0"/>
          </a:p>
          <a:p>
            <a:pPr marL="342900" indent="-342900">
              <a:buFont typeface="+mj-lt"/>
              <a:buAutoNum type="arabicPeriod"/>
            </a:pPr>
            <a:r>
              <a:rPr lang="fi-FI" dirty="0"/>
              <a:t>Image </a:t>
            </a:r>
            <a:r>
              <a:rPr lang="fi-FI" dirty="0" err="1"/>
              <a:t>object</a:t>
            </a:r>
            <a:r>
              <a:rPr lang="fi-FI" dirty="0"/>
              <a:t> </a:t>
            </a:r>
            <a:r>
              <a:rPr lang="fi-FI" dirty="0" err="1"/>
              <a:t>location</a:t>
            </a:r>
            <a:r>
              <a:rPr lang="fi-FI" dirty="0"/>
              <a:t> </a:t>
            </a:r>
            <a:r>
              <a:rPr lang="fi-FI" dirty="0" err="1"/>
              <a:t>prediction</a:t>
            </a:r>
            <a:endParaRPr lang="fi-FI" dirty="0"/>
          </a:p>
          <a:p>
            <a:pPr marL="342900" indent="-342900">
              <a:buFont typeface="+mj-lt"/>
              <a:buAutoNum type="arabicPeriod"/>
            </a:pPr>
            <a:r>
              <a:rPr lang="fi-FI" dirty="0"/>
              <a:t>2d -&gt; 3d </a:t>
            </a:r>
            <a:r>
              <a:rPr lang="fi-FI" dirty="0" err="1"/>
              <a:t>transformation</a:t>
            </a:r>
            <a:endParaRPr lang="fi-FI" dirty="0"/>
          </a:p>
          <a:p>
            <a:pPr marL="342900" indent="-342900">
              <a:buFont typeface="+mj-lt"/>
              <a:buAutoNum type="arabicPeriod"/>
            </a:pPr>
            <a:r>
              <a:rPr lang="fi-FI" dirty="0"/>
              <a:t>World </a:t>
            </a:r>
            <a:r>
              <a:rPr lang="fi-FI" dirty="0" err="1"/>
              <a:t>object</a:t>
            </a:r>
            <a:r>
              <a:rPr lang="fi-FI" dirty="0"/>
              <a:t> </a:t>
            </a:r>
            <a:r>
              <a:rPr lang="fi-FI" dirty="0" err="1"/>
              <a:t>state</a:t>
            </a:r>
            <a:r>
              <a:rPr lang="fi-FI" dirty="0"/>
              <a:t> </a:t>
            </a:r>
            <a:r>
              <a:rPr lang="fi-FI" dirty="0" err="1"/>
              <a:t>estimation</a:t>
            </a:r>
            <a:endParaRPr lang="fi-FI" dirty="0"/>
          </a:p>
          <a:p>
            <a:pPr marL="342900" indent="-342900">
              <a:buFont typeface="+mj-lt"/>
              <a:buAutoNum type="arabicPeriod"/>
            </a:pPr>
            <a:endParaRPr lang="en-GB" dirty="0"/>
          </a:p>
        </p:txBody>
      </p:sp>
    </p:spTree>
    <p:extLst>
      <p:ext uri="{BB962C8B-B14F-4D97-AF65-F5344CB8AC3E}">
        <p14:creationId xmlns:p14="http://schemas.microsoft.com/office/powerpoint/2010/main" val="43066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Beyond state of the art</a:t>
            </a:r>
            <a:endParaRPr lang="en-US" sz="4800" kern="1200" dirty="0">
              <a:solidFill>
                <a:schemeClr val="bg1"/>
              </a:solidFill>
              <a:latin typeface="+mj-lt"/>
              <a:ea typeface="+mj-ea"/>
              <a:cs typeface="+mj-cs"/>
            </a:endParaRPr>
          </a:p>
        </p:txBody>
      </p:sp>
      <p:pic>
        <p:nvPicPr>
          <p:cNvPr id="6" name="Picture 2" descr="Image result for obama weight scale joke">
            <a:extLst>
              <a:ext uri="{FF2B5EF4-FFF2-40B4-BE49-F238E27FC236}">
                <a16:creationId xmlns:a16="http://schemas.microsoft.com/office/drawing/2014/main" id="{147FE847-9A41-45A9-A797-2C719C02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026" y="309319"/>
            <a:ext cx="6541809" cy="4361879"/>
          </a:xfrm>
          <a:prstGeom prst="rect">
            <a:avLst/>
          </a:prstGeom>
          <a:noFill/>
          <a:extLst>
            <a:ext uri="{909E8E84-426E-40DD-AFC4-6F175D3DCCD1}">
              <a14:hiddenFill xmlns:a14="http://schemas.microsoft.com/office/drawing/2010/main">
                <a:solidFill>
                  <a:srgbClr val="FFFFFF"/>
                </a:solidFill>
              </a14:hiddenFill>
            </a:ext>
          </a:extLst>
        </p:spPr>
      </p:pic>
      <p:sp>
        <p:nvSpPr>
          <p:cNvPr id="7" name="Tekstiruutu 6">
            <a:extLst>
              <a:ext uri="{FF2B5EF4-FFF2-40B4-BE49-F238E27FC236}">
                <a16:creationId xmlns:a16="http://schemas.microsoft.com/office/drawing/2014/main" id="{34E2BAED-7891-40FE-93EA-A6B11D85418A}"/>
              </a:ext>
            </a:extLst>
          </p:cNvPr>
          <p:cNvSpPr txBox="1"/>
          <p:nvPr/>
        </p:nvSpPr>
        <p:spPr>
          <a:xfrm>
            <a:off x="5006026" y="4977352"/>
            <a:ext cx="2318455" cy="1754326"/>
          </a:xfrm>
          <a:prstGeom prst="rect">
            <a:avLst/>
          </a:prstGeom>
          <a:noFill/>
        </p:spPr>
        <p:txBody>
          <a:bodyPr wrap="none" rtlCol="0">
            <a:spAutoFit/>
          </a:bodyPr>
          <a:lstStyle/>
          <a:p>
            <a:pPr marL="285750" indent="-285750">
              <a:buFont typeface="Arial" panose="020B0604020202020204" pitchFamily="34" charset="0"/>
              <a:buChar char="•"/>
            </a:pPr>
            <a:r>
              <a:rPr lang="fi-FI" dirty="0" err="1"/>
              <a:t>External</a:t>
            </a:r>
            <a:r>
              <a:rPr lang="fi-FI" dirty="0"/>
              <a:t> </a:t>
            </a:r>
            <a:r>
              <a:rPr lang="fi-FI" dirty="0" err="1"/>
              <a:t>knowledge</a:t>
            </a:r>
            <a:endParaRPr lang="fi-FI" dirty="0"/>
          </a:p>
          <a:p>
            <a:pPr marL="285750" indent="-285750">
              <a:buFont typeface="Arial" panose="020B0604020202020204" pitchFamily="34" charset="0"/>
              <a:buChar char="•"/>
            </a:pPr>
            <a:r>
              <a:rPr lang="fi-FI" dirty="0" err="1"/>
              <a:t>Expectations</a:t>
            </a:r>
            <a:endParaRPr lang="fi-FI" dirty="0"/>
          </a:p>
          <a:p>
            <a:pPr marL="285750" indent="-285750">
              <a:buFont typeface="Arial" panose="020B0604020202020204" pitchFamily="34" charset="0"/>
              <a:buChar char="•"/>
            </a:pPr>
            <a:r>
              <a:rPr lang="fi-FI" dirty="0" err="1"/>
              <a:t>Probabilities</a:t>
            </a:r>
            <a:endParaRPr lang="fi-FI" dirty="0"/>
          </a:p>
          <a:p>
            <a:pPr marL="285750" indent="-285750">
              <a:buFont typeface="Arial" panose="020B0604020202020204" pitchFamily="34" charset="0"/>
              <a:buChar char="•"/>
            </a:pPr>
            <a:r>
              <a:rPr lang="fi-FI" dirty="0" err="1"/>
              <a:t>Emotions</a:t>
            </a:r>
            <a:endParaRPr lang="fi-FI" dirty="0"/>
          </a:p>
          <a:p>
            <a:pPr marL="285750" indent="-285750">
              <a:buFont typeface="Arial" panose="020B0604020202020204" pitchFamily="34" charset="0"/>
              <a:buChar char="•"/>
            </a:pPr>
            <a:r>
              <a:rPr lang="fi-FI" dirty="0"/>
              <a:t>…</a:t>
            </a:r>
          </a:p>
          <a:p>
            <a:endParaRPr lang="en-GB" dirty="0"/>
          </a:p>
        </p:txBody>
      </p:sp>
    </p:spTree>
    <p:extLst>
      <p:ext uri="{BB962C8B-B14F-4D97-AF65-F5344CB8AC3E}">
        <p14:creationId xmlns:p14="http://schemas.microsoft.com/office/powerpoint/2010/main" val="2212730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11" name="Kuva 10">
            <a:extLst>
              <a:ext uri="{FF2B5EF4-FFF2-40B4-BE49-F238E27FC236}">
                <a16:creationId xmlns:a16="http://schemas.microsoft.com/office/drawing/2014/main" id="{15A4F2A4-11D2-48C2-99EA-A6321817456F}"/>
              </a:ext>
            </a:extLst>
          </p:cNvPr>
          <p:cNvPicPr>
            <a:picLocks noChangeAspect="1"/>
          </p:cNvPicPr>
          <p:nvPr/>
        </p:nvPicPr>
        <p:blipFill>
          <a:blip r:embed="rId2"/>
          <a:stretch>
            <a:fillRect/>
          </a:stretch>
        </p:blipFill>
        <p:spPr>
          <a:xfrm>
            <a:off x="5384448" y="1057900"/>
            <a:ext cx="3354035" cy="2017112"/>
          </a:xfrm>
          <a:prstGeom prst="rect">
            <a:avLst/>
          </a:prstGeom>
        </p:spPr>
      </p:pic>
      <p:sp>
        <p:nvSpPr>
          <p:cNvPr id="12" name="Vuokaavio: Prosessi 11">
            <a:extLst>
              <a:ext uri="{FF2B5EF4-FFF2-40B4-BE49-F238E27FC236}">
                <a16:creationId xmlns:a16="http://schemas.microsoft.com/office/drawing/2014/main" id="{C15A8D6A-F7D3-4126-AFBA-FF74FF524A19}"/>
              </a:ext>
            </a:extLst>
          </p:cNvPr>
          <p:cNvSpPr/>
          <p:nvPr/>
        </p:nvSpPr>
        <p:spPr>
          <a:xfrm>
            <a:off x="8664071" y="5089552"/>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3" name="Vuokaavio: Prosessi 12">
            <a:extLst>
              <a:ext uri="{FF2B5EF4-FFF2-40B4-BE49-F238E27FC236}">
                <a16:creationId xmlns:a16="http://schemas.microsoft.com/office/drawing/2014/main" id="{E3DA56BB-356D-48DE-81AA-43F3F0D7DAF1}"/>
              </a:ext>
            </a:extLst>
          </p:cNvPr>
          <p:cNvSpPr/>
          <p:nvPr/>
        </p:nvSpPr>
        <p:spPr>
          <a:xfrm>
            <a:off x="6980157" y="369807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uokaavio: Prosessi 13">
            <a:extLst>
              <a:ext uri="{FF2B5EF4-FFF2-40B4-BE49-F238E27FC236}">
                <a16:creationId xmlns:a16="http://schemas.microsoft.com/office/drawing/2014/main" id="{F3455C67-D040-4DFF-95B7-D1662C0C1BD2}"/>
              </a:ext>
            </a:extLst>
          </p:cNvPr>
          <p:cNvSpPr/>
          <p:nvPr/>
        </p:nvSpPr>
        <p:spPr>
          <a:xfrm>
            <a:off x="10254073" y="4642513"/>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solidFill>
                  <a:schemeClr val="accent1">
                    <a:lumMod val="75000"/>
                  </a:schemeClr>
                </a:solidFill>
              </a:rPr>
              <a:t>3</a:t>
            </a:r>
            <a:endParaRPr lang="en-GB" dirty="0">
              <a:solidFill>
                <a:schemeClr val="accent1">
                  <a:lumMod val="75000"/>
                </a:schemeClr>
              </a:solidFill>
            </a:endParaRPr>
          </a:p>
        </p:txBody>
      </p:sp>
      <p:sp>
        <p:nvSpPr>
          <p:cNvPr id="15" name="Vuokaavio: Prosessi 14">
            <a:extLst>
              <a:ext uri="{FF2B5EF4-FFF2-40B4-BE49-F238E27FC236}">
                <a16:creationId xmlns:a16="http://schemas.microsoft.com/office/drawing/2014/main" id="{5FCB78DD-9776-4AC5-A938-C60531206788}"/>
              </a:ext>
            </a:extLst>
          </p:cNvPr>
          <p:cNvSpPr/>
          <p:nvPr/>
        </p:nvSpPr>
        <p:spPr>
          <a:xfrm>
            <a:off x="9854877" y="3116415"/>
            <a:ext cx="1216057" cy="886119"/>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Vuokaavio: Prosessi 17">
            <a:extLst>
              <a:ext uri="{FF2B5EF4-FFF2-40B4-BE49-F238E27FC236}">
                <a16:creationId xmlns:a16="http://schemas.microsoft.com/office/drawing/2014/main" id="{0CDBE7D5-EE62-494C-BA48-5396992A9229}"/>
              </a:ext>
            </a:extLst>
          </p:cNvPr>
          <p:cNvSpPr/>
          <p:nvPr/>
        </p:nvSpPr>
        <p:spPr>
          <a:xfrm>
            <a:off x="5561253" y="5372682"/>
            <a:ext cx="384387" cy="280096"/>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Vuokaavio: Prosessi 18">
            <a:extLst>
              <a:ext uri="{FF2B5EF4-FFF2-40B4-BE49-F238E27FC236}">
                <a16:creationId xmlns:a16="http://schemas.microsoft.com/office/drawing/2014/main" id="{CB6F9D1F-E4DD-4B65-9BBA-9FC21FDB2585}"/>
              </a:ext>
            </a:extLst>
          </p:cNvPr>
          <p:cNvSpPr/>
          <p:nvPr/>
        </p:nvSpPr>
        <p:spPr>
          <a:xfrm>
            <a:off x="5561252" y="5731768"/>
            <a:ext cx="384387" cy="280096"/>
          </a:xfrm>
          <a:prstGeom prst="flowChartProcess">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iruutu 19">
            <a:extLst>
              <a:ext uri="{FF2B5EF4-FFF2-40B4-BE49-F238E27FC236}">
                <a16:creationId xmlns:a16="http://schemas.microsoft.com/office/drawing/2014/main" id="{3F9098D4-B5EC-42CE-BA77-3C35E540D539}"/>
              </a:ext>
            </a:extLst>
          </p:cNvPr>
          <p:cNvSpPr txBox="1"/>
          <p:nvPr/>
        </p:nvSpPr>
        <p:spPr>
          <a:xfrm>
            <a:off x="6072843" y="5256387"/>
            <a:ext cx="2233112" cy="1200329"/>
          </a:xfrm>
          <a:prstGeom prst="rect">
            <a:avLst/>
          </a:prstGeom>
          <a:noFill/>
        </p:spPr>
        <p:txBody>
          <a:bodyPr wrap="none" rtlCol="0">
            <a:spAutoFit/>
          </a:bodyPr>
          <a:lstStyle/>
          <a:p>
            <a:pPr>
              <a:lnSpc>
                <a:spcPct val="150000"/>
              </a:lnSpc>
            </a:pPr>
            <a:r>
              <a:rPr lang="fi-FI" sz="1600" dirty="0" err="1">
                <a:solidFill>
                  <a:schemeClr val="accent1">
                    <a:lumMod val="75000"/>
                  </a:schemeClr>
                </a:solidFill>
              </a:rPr>
              <a:t>Detected</a:t>
            </a:r>
            <a:r>
              <a:rPr lang="fi-FI" sz="1600" dirty="0">
                <a:solidFill>
                  <a:schemeClr val="accent1">
                    <a:lumMod val="75000"/>
                  </a:schemeClr>
                </a:solidFill>
              </a:rPr>
              <a:t> </a:t>
            </a:r>
            <a:r>
              <a:rPr lang="fi-FI" sz="1600" dirty="0" err="1">
                <a:solidFill>
                  <a:schemeClr val="accent1">
                    <a:lumMod val="75000"/>
                  </a:schemeClr>
                </a:solidFill>
              </a:rPr>
              <a:t>object</a:t>
            </a:r>
            <a:endParaRPr lang="fi-FI" sz="1600" dirty="0">
              <a:solidFill>
                <a:schemeClr val="accent1">
                  <a:lumMod val="75000"/>
                </a:schemeClr>
              </a:solidFill>
            </a:endParaRP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current</a:t>
            </a:r>
            <a:r>
              <a:rPr lang="fi-FI" sz="1600" dirty="0">
                <a:solidFill>
                  <a:srgbClr val="FF0000"/>
                </a:solidFill>
              </a:rPr>
              <a:t>)</a:t>
            </a:r>
          </a:p>
          <a:p>
            <a:pPr>
              <a:lnSpc>
                <a:spcPct val="150000"/>
              </a:lnSpc>
            </a:pPr>
            <a:r>
              <a:rPr lang="fi-FI" sz="1600" dirty="0">
                <a:solidFill>
                  <a:srgbClr val="FF0000"/>
                </a:solidFill>
              </a:rPr>
              <a:t>Image </a:t>
            </a:r>
            <a:r>
              <a:rPr lang="fi-FI" sz="1600" dirty="0" err="1">
                <a:solidFill>
                  <a:srgbClr val="FF0000"/>
                </a:solidFill>
              </a:rPr>
              <a:t>object</a:t>
            </a:r>
            <a:r>
              <a:rPr lang="fi-FI" sz="1600" dirty="0">
                <a:solidFill>
                  <a:srgbClr val="FF0000"/>
                </a:solidFill>
              </a:rPr>
              <a:t> (</a:t>
            </a:r>
            <a:r>
              <a:rPr lang="fi-FI" sz="1600" dirty="0" err="1">
                <a:solidFill>
                  <a:srgbClr val="FF0000"/>
                </a:solidFill>
              </a:rPr>
              <a:t>predicted</a:t>
            </a:r>
            <a:r>
              <a:rPr lang="fi-FI" sz="1600" dirty="0">
                <a:solidFill>
                  <a:srgbClr val="FF0000"/>
                </a:solidFill>
              </a:rPr>
              <a:t>)</a:t>
            </a:r>
            <a:endParaRPr lang="en-GB" sz="1600" dirty="0">
              <a:solidFill>
                <a:srgbClr val="FF0000"/>
              </a:solidFill>
            </a:endParaRPr>
          </a:p>
        </p:txBody>
      </p:sp>
      <p:sp>
        <p:nvSpPr>
          <p:cNvPr id="21" name="Vuokaavio: Prosessi 20">
            <a:extLst>
              <a:ext uri="{FF2B5EF4-FFF2-40B4-BE49-F238E27FC236}">
                <a16:creationId xmlns:a16="http://schemas.microsoft.com/office/drawing/2014/main" id="{65895C35-5B7E-4259-8E63-20C7B8274C33}"/>
              </a:ext>
            </a:extLst>
          </p:cNvPr>
          <p:cNvSpPr/>
          <p:nvPr/>
        </p:nvSpPr>
        <p:spPr>
          <a:xfrm>
            <a:off x="7158323" y="3756394"/>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Vuokaavio: Prosessi 15">
            <a:extLst>
              <a:ext uri="{FF2B5EF4-FFF2-40B4-BE49-F238E27FC236}">
                <a16:creationId xmlns:a16="http://schemas.microsoft.com/office/drawing/2014/main" id="{4AB1307A-627E-4EC8-A95F-6F159315855C}"/>
              </a:ext>
            </a:extLst>
          </p:cNvPr>
          <p:cNvSpPr/>
          <p:nvPr/>
        </p:nvSpPr>
        <p:spPr>
          <a:xfrm>
            <a:off x="7237646" y="3874540"/>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2" name="Vuokaavio: Prosessi 21">
            <a:extLst>
              <a:ext uri="{FF2B5EF4-FFF2-40B4-BE49-F238E27FC236}">
                <a16:creationId xmlns:a16="http://schemas.microsoft.com/office/drawing/2014/main" id="{68349C52-3521-4F27-9847-84B2C69169AA}"/>
              </a:ext>
            </a:extLst>
          </p:cNvPr>
          <p:cNvSpPr/>
          <p:nvPr/>
        </p:nvSpPr>
        <p:spPr>
          <a:xfrm>
            <a:off x="9582257" y="323949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Vuokaavio: Prosessi 16">
            <a:extLst>
              <a:ext uri="{FF2B5EF4-FFF2-40B4-BE49-F238E27FC236}">
                <a16:creationId xmlns:a16="http://schemas.microsoft.com/office/drawing/2014/main" id="{E3A5A9FA-02FD-4882-A77F-D7FA62EA9F6D}"/>
              </a:ext>
            </a:extLst>
          </p:cNvPr>
          <p:cNvSpPr/>
          <p:nvPr/>
        </p:nvSpPr>
        <p:spPr>
          <a:xfrm>
            <a:off x="9467878" y="3362566"/>
            <a:ext cx="1216057" cy="886119"/>
          </a:xfrm>
          <a:prstGeom prst="flowChartProcess">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3" name="Vuokaavio: Prosessi 22">
            <a:extLst>
              <a:ext uri="{FF2B5EF4-FFF2-40B4-BE49-F238E27FC236}">
                <a16:creationId xmlns:a16="http://schemas.microsoft.com/office/drawing/2014/main" id="{C65745C5-45DF-4C31-B504-8E8F01B58B1A}"/>
              </a:ext>
            </a:extLst>
          </p:cNvPr>
          <p:cNvSpPr/>
          <p:nvPr/>
        </p:nvSpPr>
        <p:spPr>
          <a:xfrm>
            <a:off x="10414129" y="4718730"/>
            <a:ext cx="1216057" cy="886119"/>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24" name="Vuokaavio: Prosessi 23">
            <a:extLst>
              <a:ext uri="{FF2B5EF4-FFF2-40B4-BE49-F238E27FC236}">
                <a16:creationId xmlns:a16="http://schemas.microsoft.com/office/drawing/2014/main" id="{3D18FA6C-80B4-4073-9AF7-8E26805BD357}"/>
              </a:ext>
            </a:extLst>
          </p:cNvPr>
          <p:cNvSpPr/>
          <p:nvPr/>
        </p:nvSpPr>
        <p:spPr>
          <a:xfrm>
            <a:off x="5561251" y="6087384"/>
            <a:ext cx="384387" cy="280096"/>
          </a:xfrm>
          <a:prstGeom prst="flowChartProcess">
            <a:avLst/>
          </a:prstGeom>
          <a:solidFill>
            <a:schemeClr val="bg1"/>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3891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pic>
        <p:nvPicPr>
          <p:cNvPr id="3" name="Kuva 2">
            <a:extLst>
              <a:ext uri="{FF2B5EF4-FFF2-40B4-BE49-F238E27FC236}">
                <a16:creationId xmlns:a16="http://schemas.microsoft.com/office/drawing/2014/main" id="{290A27B8-622C-4E4B-B620-23F70FE4D23E}"/>
              </a:ext>
            </a:extLst>
          </p:cNvPr>
          <p:cNvPicPr>
            <a:picLocks noChangeAspect="1"/>
          </p:cNvPicPr>
          <p:nvPr/>
        </p:nvPicPr>
        <p:blipFill>
          <a:blip r:embed="rId2"/>
          <a:stretch>
            <a:fillRect/>
          </a:stretch>
        </p:blipFill>
        <p:spPr>
          <a:xfrm>
            <a:off x="5397627" y="1049572"/>
            <a:ext cx="3019173" cy="4369241"/>
          </a:xfrm>
          <a:prstGeom prst="rect">
            <a:avLst/>
          </a:prstGeom>
        </p:spPr>
      </p:pic>
      <p:sp>
        <p:nvSpPr>
          <p:cNvPr id="6" name="Tekstiruutu 5">
            <a:extLst>
              <a:ext uri="{FF2B5EF4-FFF2-40B4-BE49-F238E27FC236}">
                <a16:creationId xmlns:a16="http://schemas.microsoft.com/office/drawing/2014/main" id="{E947521A-7FAC-4DD3-8D48-89EB75618E78}"/>
              </a:ext>
            </a:extLst>
          </p:cNvPr>
          <p:cNvSpPr txBox="1"/>
          <p:nvPr/>
        </p:nvSpPr>
        <p:spPr>
          <a:xfrm>
            <a:off x="5318113" y="5669928"/>
            <a:ext cx="2646174"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slow</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0.0073)</a:t>
            </a:r>
            <a:endParaRPr lang="en-GB" sz="1200" dirty="0"/>
          </a:p>
        </p:txBody>
      </p:sp>
      <p:pic>
        <p:nvPicPr>
          <p:cNvPr id="7" name="Kuva 6">
            <a:extLst>
              <a:ext uri="{FF2B5EF4-FFF2-40B4-BE49-F238E27FC236}">
                <a16:creationId xmlns:a16="http://schemas.microsoft.com/office/drawing/2014/main" id="{7349D5D1-DF97-45F2-8E1C-571D7B6973B8}"/>
              </a:ext>
            </a:extLst>
          </p:cNvPr>
          <p:cNvPicPr>
            <a:picLocks noChangeAspect="1"/>
          </p:cNvPicPr>
          <p:nvPr/>
        </p:nvPicPr>
        <p:blipFill>
          <a:blip r:embed="rId3"/>
          <a:stretch>
            <a:fillRect/>
          </a:stretch>
        </p:blipFill>
        <p:spPr>
          <a:xfrm>
            <a:off x="8713355" y="1049572"/>
            <a:ext cx="2592185" cy="4369241"/>
          </a:xfrm>
          <a:prstGeom prst="rect">
            <a:avLst/>
          </a:prstGeom>
        </p:spPr>
      </p:pic>
      <p:sp>
        <p:nvSpPr>
          <p:cNvPr id="25" name="Tekstiruutu 24">
            <a:extLst>
              <a:ext uri="{FF2B5EF4-FFF2-40B4-BE49-F238E27FC236}">
                <a16:creationId xmlns:a16="http://schemas.microsoft.com/office/drawing/2014/main" id="{91793CC1-5602-4AD7-BBBD-E8AA711351D7}"/>
              </a:ext>
            </a:extLst>
          </p:cNvPr>
          <p:cNvSpPr txBox="1"/>
          <p:nvPr/>
        </p:nvSpPr>
        <p:spPr>
          <a:xfrm>
            <a:off x="8713355" y="5669927"/>
            <a:ext cx="2585901" cy="461665"/>
          </a:xfrm>
          <a:prstGeom prst="rect">
            <a:avLst/>
          </a:prstGeom>
          <a:noFill/>
        </p:spPr>
        <p:txBody>
          <a:bodyPr wrap="none" rtlCol="0">
            <a:spAutoFit/>
          </a:bodyPr>
          <a:lstStyle/>
          <a:p>
            <a:r>
              <a:rPr lang="fi-FI" sz="1200" dirty="0" err="1"/>
              <a:t>Prediction</a:t>
            </a:r>
            <a:r>
              <a:rPr lang="fi-FI" sz="1200" dirty="0"/>
              <a:t> </a:t>
            </a:r>
            <a:r>
              <a:rPr lang="fi-FI" sz="1200" dirty="0" err="1"/>
              <a:t>error</a:t>
            </a:r>
            <a:r>
              <a:rPr lang="fi-FI" sz="1200" dirty="0"/>
              <a:t> (</a:t>
            </a:r>
            <a:r>
              <a:rPr lang="fi-FI" sz="1200" dirty="0" err="1"/>
              <a:t>distance</a:t>
            </a:r>
            <a:r>
              <a:rPr lang="fi-FI" sz="1200" dirty="0"/>
              <a:t>), </a:t>
            </a:r>
            <a:r>
              <a:rPr lang="fi-FI" sz="1200" dirty="0" err="1"/>
              <a:t>fast</a:t>
            </a:r>
            <a:r>
              <a:rPr lang="fi-FI" sz="1200" dirty="0"/>
              <a:t> </a:t>
            </a:r>
            <a:r>
              <a:rPr lang="fi-FI" sz="1200" dirty="0" err="1"/>
              <a:t>object</a:t>
            </a:r>
            <a:r>
              <a:rPr lang="fi-FI" sz="1200" dirty="0"/>
              <a:t> </a:t>
            </a:r>
            <a:br>
              <a:rPr lang="fi-FI" sz="1200" dirty="0"/>
            </a:br>
            <a:r>
              <a:rPr lang="fi-FI" sz="1200" dirty="0"/>
              <a:t>(</a:t>
            </a:r>
            <a:r>
              <a:rPr lang="fi-FI" sz="1200" dirty="0" err="1"/>
              <a:t>mean</a:t>
            </a:r>
            <a:r>
              <a:rPr lang="fi-FI" sz="1200" dirty="0"/>
              <a:t> 0.0228)</a:t>
            </a:r>
            <a:endParaRPr lang="en-GB" sz="1200" dirty="0"/>
          </a:p>
        </p:txBody>
      </p:sp>
    </p:spTree>
    <p:extLst>
      <p:ext uri="{BB962C8B-B14F-4D97-AF65-F5344CB8AC3E}">
        <p14:creationId xmlns:p14="http://schemas.microsoft.com/office/powerpoint/2010/main" val="120311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5047663" cy="830997"/>
          </a:xfrm>
          <a:prstGeom prst="rect">
            <a:avLst/>
          </a:prstGeom>
          <a:noFill/>
        </p:spPr>
        <p:txBody>
          <a:bodyPr wrap="square" rtlCol="0">
            <a:spAutoFit/>
          </a:bodyPr>
          <a:lstStyle/>
          <a:p>
            <a:r>
              <a:rPr lang="fi-FI" sz="2400" dirty="0"/>
              <a:t>Image </a:t>
            </a:r>
            <a:r>
              <a:rPr lang="fi-FI" sz="2400" dirty="0" err="1"/>
              <a:t>object</a:t>
            </a:r>
            <a:r>
              <a:rPr lang="fi-FI" sz="2400" dirty="0"/>
              <a:t> </a:t>
            </a:r>
            <a:r>
              <a:rPr lang="fi-FI" sz="2400" dirty="0" err="1"/>
              <a:t>location</a:t>
            </a:r>
            <a:r>
              <a:rPr lang="fi-FI" sz="2400" dirty="0"/>
              <a:t> </a:t>
            </a:r>
            <a:r>
              <a:rPr lang="fi-FI" sz="2400" dirty="0" err="1"/>
              <a:t>prediction</a:t>
            </a:r>
            <a:endParaRPr lang="fi-FI" sz="2400" dirty="0"/>
          </a:p>
          <a:p>
            <a:endParaRPr lang="en-GB" sz="2400" dirty="0"/>
          </a:p>
        </p:txBody>
      </p:sp>
      <p:sp>
        <p:nvSpPr>
          <p:cNvPr id="2" name="Tekstiruutu 1">
            <a:extLst>
              <a:ext uri="{FF2B5EF4-FFF2-40B4-BE49-F238E27FC236}">
                <a16:creationId xmlns:a16="http://schemas.microsoft.com/office/drawing/2014/main" id="{81E5BAF3-B53D-4AD9-B245-52C36BD4C2CD}"/>
              </a:ext>
            </a:extLst>
          </p:cNvPr>
          <p:cNvSpPr txBox="1"/>
          <p:nvPr/>
        </p:nvSpPr>
        <p:spPr>
          <a:xfrm>
            <a:off x="5320837" y="3239096"/>
            <a:ext cx="4044377" cy="1477328"/>
          </a:xfrm>
          <a:prstGeom prst="rect">
            <a:avLst/>
          </a:prstGeom>
          <a:noFill/>
        </p:spPr>
        <p:txBody>
          <a:bodyPr wrap="none" rtlCol="0">
            <a:spAutoFit/>
          </a:bodyPr>
          <a:lstStyle/>
          <a:p>
            <a:r>
              <a:rPr lang="fi-FI" dirty="0"/>
              <a:t>To </a:t>
            </a:r>
            <a:r>
              <a:rPr lang="fi-FI" dirty="0" err="1"/>
              <a:t>be</a:t>
            </a:r>
            <a:r>
              <a:rPr lang="fi-FI" dirty="0"/>
              <a:t> </a:t>
            </a:r>
            <a:r>
              <a:rPr lang="fi-FI" dirty="0" err="1"/>
              <a:t>tried</a:t>
            </a:r>
            <a:r>
              <a:rPr lang="fi-FI" dirty="0"/>
              <a:t>:</a:t>
            </a:r>
          </a:p>
          <a:p>
            <a:pPr marL="285750" indent="-285750">
              <a:buFont typeface="Arial" panose="020B0604020202020204" pitchFamily="34" charset="0"/>
              <a:buChar char="•"/>
            </a:pPr>
            <a:r>
              <a:rPr lang="fi-FI" dirty="0" err="1"/>
              <a:t>linear</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r>
              <a:rPr lang="fi-FI" dirty="0" err="1"/>
              <a:t>Polynomial</a:t>
            </a:r>
            <a:r>
              <a:rPr lang="fi-FI" dirty="0"/>
              <a:t> </a:t>
            </a:r>
            <a:r>
              <a:rPr lang="fi-FI" dirty="0" err="1"/>
              <a:t>extrapolation</a:t>
            </a:r>
            <a:r>
              <a:rPr lang="fi-FI" dirty="0"/>
              <a:t> (2…n </a:t>
            </a:r>
            <a:r>
              <a:rPr lang="fi-FI" dirty="0" err="1"/>
              <a:t>points</a:t>
            </a:r>
            <a:r>
              <a:rPr lang="fi-FI" dirty="0"/>
              <a:t>)</a:t>
            </a:r>
          </a:p>
          <a:p>
            <a:pPr marL="285750" indent="-285750">
              <a:buFont typeface="Arial" panose="020B0604020202020204" pitchFamily="34" charset="0"/>
              <a:buChar char="•"/>
            </a:pPr>
            <a:endParaRPr lang="fi-FI" dirty="0"/>
          </a:p>
          <a:p>
            <a:r>
              <a:rPr lang="fi-FI" dirty="0" err="1"/>
              <a:t>Goal</a:t>
            </a:r>
            <a:r>
              <a:rPr lang="fi-FI" dirty="0"/>
              <a:t> to </a:t>
            </a:r>
            <a:r>
              <a:rPr lang="fi-FI" dirty="0" err="1"/>
              <a:t>reduce</a:t>
            </a:r>
            <a:r>
              <a:rPr lang="fi-FI" dirty="0"/>
              <a:t> </a:t>
            </a:r>
            <a:r>
              <a:rPr lang="fi-FI" dirty="0" err="1"/>
              <a:t>mean</a:t>
            </a:r>
            <a:r>
              <a:rPr lang="fi-FI" dirty="0"/>
              <a:t> </a:t>
            </a:r>
            <a:r>
              <a:rPr lang="fi-FI" dirty="0" err="1"/>
              <a:t>prediction</a:t>
            </a:r>
            <a:r>
              <a:rPr lang="fi-FI" dirty="0"/>
              <a:t> </a:t>
            </a:r>
            <a:r>
              <a:rPr lang="fi-FI" dirty="0" err="1"/>
              <a:t>error</a:t>
            </a:r>
            <a:r>
              <a:rPr lang="fi-FI" dirty="0"/>
              <a:t>.</a:t>
            </a:r>
            <a:endParaRPr lang="en-GB" dirty="0"/>
          </a:p>
        </p:txBody>
      </p:sp>
      <p:pic>
        <p:nvPicPr>
          <p:cNvPr id="8" name="Kuva 7">
            <a:extLst>
              <a:ext uri="{FF2B5EF4-FFF2-40B4-BE49-F238E27FC236}">
                <a16:creationId xmlns:a16="http://schemas.microsoft.com/office/drawing/2014/main" id="{E421CC80-1E7E-4F0F-8711-3747825B6A28}"/>
              </a:ext>
            </a:extLst>
          </p:cNvPr>
          <p:cNvPicPr>
            <a:picLocks noChangeAspect="1"/>
          </p:cNvPicPr>
          <p:nvPr/>
        </p:nvPicPr>
        <p:blipFill>
          <a:blip r:embed="rId2"/>
          <a:stretch>
            <a:fillRect/>
          </a:stretch>
        </p:blipFill>
        <p:spPr>
          <a:xfrm>
            <a:off x="5320837" y="914400"/>
            <a:ext cx="2276475" cy="1781175"/>
          </a:xfrm>
          <a:prstGeom prst="rect">
            <a:avLst/>
          </a:prstGeom>
        </p:spPr>
      </p:pic>
      <p:sp>
        <p:nvSpPr>
          <p:cNvPr id="12" name="Tekstiruutu 11">
            <a:extLst>
              <a:ext uri="{FF2B5EF4-FFF2-40B4-BE49-F238E27FC236}">
                <a16:creationId xmlns:a16="http://schemas.microsoft.com/office/drawing/2014/main" id="{8EF74AA4-E468-4E7E-BE64-3AA44D3032F8}"/>
              </a:ext>
            </a:extLst>
          </p:cNvPr>
          <p:cNvSpPr txBox="1"/>
          <p:nvPr/>
        </p:nvSpPr>
        <p:spPr>
          <a:xfrm>
            <a:off x="5054627" y="6080071"/>
            <a:ext cx="4635564"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More </a:t>
            </a:r>
            <a:r>
              <a:rPr lang="fi-FI" sz="1600" dirty="0" err="1">
                <a:solidFill>
                  <a:srgbClr val="FF0000"/>
                </a:solidFill>
              </a:rPr>
              <a:t>complex</a:t>
            </a:r>
            <a:r>
              <a:rPr lang="fi-FI" sz="1600" dirty="0">
                <a:solidFill>
                  <a:srgbClr val="FF0000"/>
                </a:solidFill>
              </a:rPr>
              <a:t> </a:t>
            </a:r>
            <a:r>
              <a:rPr lang="fi-FI" sz="1600" dirty="0" err="1">
                <a:solidFill>
                  <a:srgbClr val="FF0000"/>
                </a:solidFill>
              </a:rPr>
              <a:t>method</a:t>
            </a:r>
            <a:r>
              <a:rPr lang="fi-FI" sz="1600" dirty="0">
                <a:solidFill>
                  <a:srgbClr val="FF0000"/>
                </a:solidFill>
              </a:rPr>
              <a:t>, </a:t>
            </a:r>
            <a:r>
              <a:rPr lang="fi-FI" sz="1600" dirty="0" err="1">
                <a:solidFill>
                  <a:srgbClr val="FF0000"/>
                </a:solidFill>
              </a:rPr>
              <a:t>filtering</a:t>
            </a:r>
            <a:r>
              <a:rPr lang="fi-FI" sz="1600" dirty="0">
                <a:solidFill>
                  <a:srgbClr val="FF0000"/>
                </a:solidFill>
              </a:rPr>
              <a:t>, net?</a:t>
            </a:r>
            <a:endParaRPr lang="en-GB" sz="1600" dirty="0">
              <a:solidFill>
                <a:srgbClr val="FF0000"/>
              </a:solidFill>
            </a:endParaRPr>
          </a:p>
        </p:txBody>
      </p:sp>
    </p:spTree>
    <p:extLst>
      <p:ext uri="{BB962C8B-B14F-4D97-AF65-F5344CB8AC3E}">
        <p14:creationId xmlns:p14="http://schemas.microsoft.com/office/powerpoint/2010/main" val="2992191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pic>
        <p:nvPicPr>
          <p:cNvPr id="3" name="Kuva 2">
            <a:extLst>
              <a:ext uri="{FF2B5EF4-FFF2-40B4-BE49-F238E27FC236}">
                <a16:creationId xmlns:a16="http://schemas.microsoft.com/office/drawing/2014/main" id="{6CE94159-E6AF-4F27-B572-65DC1C79B89F}"/>
              </a:ext>
            </a:extLst>
          </p:cNvPr>
          <p:cNvPicPr>
            <a:picLocks noChangeAspect="1"/>
          </p:cNvPicPr>
          <p:nvPr/>
        </p:nvPicPr>
        <p:blipFill>
          <a:blip r:embed="rId2"/>
          <a:stretch>
            <a:fillRect/>
          </a:stretch>
        </p:blipFill>
        <p:spPr>
          <a:xfrm>
            <a:off x="5102208" y="1216068"/>
            <a:ext cx="4276725" cy="2438400"/>
          </a:xfrm>
          <a:prstGeom prst="rect">
            <a:avLst/>
          </a:prstGeom>
        </p:spPr>
      </p:pic>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2d -&gt; 3d </a:t>
            </a:r>
            <a:r>
              <a:rPr lang="fi-FI" sz="2400" dirty="0" err="1"/>
              <a:t>transformation</a:t>
            </a:r>
            <a:endParaRPr lang="fi-FI" sz="2400" dirty="0"/>
          </a:p>
          <a:p>
            <a:endParaRPr lang="en-GB" sz="2400" dirty="0"/>
          </a:p>
        </p:txBody>
      </p:sp>
      <p:pic>
        <p:nvPicPr>
          <p:cNvPr id="6" name="Kuva 5">
            <a:extLst>
              <a:ext uri="{FF2B5EF4-FFF2-40B4-BE49-F238E27FC236}">
                <a16:creationId xmlns:a16="http://schemas.microsoft.com/office/drawing/2014/main" id="{ED15E477-1B1C-4A58-B15D-465377272AFB}"/>
              </a:ext>
            </a:extLst>
          </p:cNvPr>
          <p:cNvPicPr>
            <a:picLocks noChangeAspect="1"/>
          </p:cNvPicPr>
          <p:nvPr/>
        </p:nvPicPr>
        <p:blipFill>
          <a:blip r:embed="rId3"/>
          <a:stretch>
            <a:fillRect/>
          </a:stretch>
        </p:blipFill>
        <p:spPr>
          <a:xfrm>
            <a:off x="5102208" y="3429000"/>
            <a:ext cx="6377283" cy="1023778"/>
          </a:xfrm>
          <a:prstGeom prst="rect">
            <a:avLst/>
          </a:prstGeom>
        </p:spPr>
      </p:pic>
      <p:pic>
        <p:nvPicPr>
          <p:cNvPr id="7" name="Kuva 6">
            <a:extLst>
              <a:ext uri="{FF2B5EF4-FFF2-40B4-BE49-F238E27FC236}">
                <a16:creationId xmlns:a16="http://schemas.microsoft.com/office/drawing/2014/main" id="{8DDDA170-322C-4EBB-932E-5723EC4DBED0}"/>
              </a:ext>
            </a:extLst>
          </p:cNvPr>
          <p:cNvPicPr>
            <a:picLocks noChangeAspect="1"/>
          </p:cNvPicPr>
          <p:nvPr/>
        </p:nvPicPr>
        <p:blipFill>
          <a:blip r:embed="rId4"/>
          <a:stretch>
            <a:fillRect/>
          </a:stretch>
        </p:blipFill>
        <p:spPr>
          <a:xfrm>
            <a:off x="9279609" y="1825764"/>
            <a:ext cx="1759179" cy="929647"/>
          </a:xfrm>
          <a:prstGeom prst="rect">
            <a:avLst/>
          </a:prstGeom>
        </p:spPr>
      </p:pic>
      <p:sp>
        <p:nvSpPr>
          <p:cNvPr id="10" name="Tekstiruutu 9">
            <a:extLst>
              <a:ext uri="{FF2B5EF4-FFF2-40B4-BE49-F238E27FC236}">
                <a16:creationId xmlns:a16="http://schemas.microsoft.com/office/drawing/2014/main" id="{029B4A57-ACEC-4D78-8B37-36D3C54621DF}"/>
              </a:ext>
            </a:extLst>
          </p:cNvPr>
          <p:cNvSpPr txBox="1"/>
          <p:nvPr/>
        </p:nvSpPr>
        <p:spPr>
          <a:xfrm>
            <a:off x="4998968" y="6087373"/>
            <a:ext cx="5069145" cy="338554"/>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a:t>
            </a:r>
            <a:r>
              <a:rPr lang="fi-FI" sz="1600" dirty="0">
                <a:solidFill>
                  <a:srgbClr val="FF0000"/>
                </a:solidFill>
              </a:rPr>
              <a:t>: How to </a:t>
            </a:r>
            <a:r>
              <a:rPr lang="fi-FI" sz="1600" dirty="0" err="1">
                <a:solidFill>
                  <a:srgbClr val="FF0000"/>
                </a:solidFill>
              </a:rPr>
              <a:t>create</a:t>
            </a:r>
            <a:r>
              <a:rPr lang="fi-FI" sz="1600" dirty="0">
                <a:solidFill>
                  <a:srgbClr val="FF0000"/>
                </a:solidFill>
              </a:rPr>
              <a:t> </a:t>
            </a:r>
            <a:r>
              <a:rPr lang="fi-FI" sz="1600" dirty="0" err="1">
                <a:solidFill>
                  <a:srgbClr val="FF0000"/>
                </a:solidFill>
              </a:rPr>
              <a:t>the</a:t>
            </a:r>
            <a:r>
              <a:rPr lang="fi-FI" sz="1600" dirty="0">
                <a:solidFill>
                  <a:srgbClr val="FF0000"/>
                </a:solidFill>
              </a:rPr>
              <a:t> </a:t>
            </a:r>
            <a:r>
              <a:rPr lang="fi-FI" sz="1600" dirty="0" err="1">
                <a:solidFill>
                  <a:srgbClr val="FF0000"/>
                </a:solidFill>
              </a:rPr>
              <a:t>reverse</a:t>
            </a:r>
            <a:r>
              <a:rPr lang="fi-FI" sz="1600" dirty="0">
                <a:solidFill>
                  <a:srgbClr val="FF0000"/>
                </a:solidFill>
              </a:rPr>
              <a:t> </a:t>
            </a:r>
            <a:r>
              <a:rPr lang="fi-FI" sz="1600" dirty="0" err="1">
                <a:solidFill>
                  <a:srgbClr val="FF0000"/>
                </a:solidFill>
              </a:rPr>
              <a:t>transformation</a:t>
            </a:r>
            <a:r>
              <a:rPr lang="fi-FI" sz="1600" dirty="0">
                <a:solidFill>
                  <a:srgbClr val="FF0000"/>
                </a:solidFill>
              </a:rPr>
              <a:t>?</a:t>
            </a:r>
            <a:endParaRPr lang="en-GB" sz="1600" dirty="0">
              <a:solidFill>
                <a:srgbClr val="FF0000"/>
              </a:solidFill>
            </a:endParaRPr>
          </a:p>
        </p:txBody>
      </p:sp>
      <p:pic>
        <p:nvPicPr>
          <p:cNvPr id="8" name="Kuva 7">
            <a:extLst>
              <a:ext uri="{FF2B5EF4-FFF2-40B4-BE49-F238E27FC236}">
                <a16:creationId xmlns:a16="http://schemas.microsoft.com/office/drawing/2014/main" id="{3F934E3D-2442-44CE-A87D-11767BEFDBB1}"/>
              </a:ext>
            </a:extLst>
          </p:cNvPr>
          <p:cNvPicPr>
            <a:picLocks noChangeAspect="1"/>
          </p:cNvPicPr>
          <p:nvPr/>
        </p:nvPicPr>
        <p:blipFill>
          <a:blip r:embed="rId5"/>
          <a:stretch>
            <a:fillRect/>
          </a:stretch>
        </p:blipFill>
        <p:spPr>
          <a:xfrm>
            <a:off x="6886526" y="4625376"/>
            <a:ext cx="2367110" cy="515195"/>
          </a:xfrm>
          <a:prstGeom prst="rect">
            <a:avLst/>
          </a:prstGeom>
        </p:spPr>
      </p:pic>
    </p:spTree>
    <p:extLst>
      <p:ext uri="{BB962C8B-B14F-4D97-AF65-F5344CB8AC3E}">
        <p14:creationId xmlns:p14="http://schemas.microsoft.com/office/powerpoint/2010/main" val="2459316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6078546" cy="1200329"/>
          </a:xfrm>
          <a:prstGeom prst="rect">
            <a:avLst/>
          </a:prstGeom>
          <a:noFill/>
        </p:spPr>
        <p:txBody>
          <a:bodyPr wrap="square" rtlCol="0">
            <a:spAutoFit/>
          </a:bodyPr>
          <a:lstStyle/>
          <a:p>
            <a:r>
              <a:rPr lang="fi-FI" sz="2400" dirty="0"/>
              <a:t>2d -&gt; 3d </a:t>
            </a:r>
            <a:r>
              <a:rPr lang="fi-FI" sz="2400" dirty="0" err="1"/>
              <a:t>transformation</a:t>
            </a:r>
            <a:r>
              <a:rPr lang="fi-FI" sz="2400" dirty="0"/>
              <a:t> (a priori </a:t>
            </a:r>
            <a:r>
              <a:rPr lang="fi-FI" sz="2400" dirty="0" err="1"/>
              <a:t>size</a:t>
            </a:r>
            <a:r>
              <a:rPr lang="fi-FI" sz="2400" dirty="0"/>
              <a:t> for </a:t>
            </a:r>
            <a:r>
              <a:rPr lang="fi-FI" sz="2400" dirty="0" err="1"/>
              <a:t>distance</a:t>
            </a:r>
            <a:r>
              <a:rPr lang="fi-FI" sz="2400" dirty="0"/>
              <a:t> </a:t>
            </a:r>
            <a:r>
              <a:rPr lang="fi-FI" sz="2400" dirty="0" err="1"/>
              <a:t>estimation</a:t>
            </a:r>
            <a:r>
              <a:rPr lang="fi-FI" sz="2400" dirty="0"/>
              <a:t>)</a:t>
            </a:r>
          </a:p>
          <a:p>
            <a:endParaRPr lang="en-GB" sz="2400" dirty="0"/>
          </a:p>
        </p:txBody>
      </p:sp>
      <p:pic>
        <p:nvPicPr>
          <p:cNvPr id="2" name="Kuva 1">
            <a:extLst>
              <a:ext uri="{FF2B5EF4-FFF2-40B4-BE49-F238E27FC236}">
                <a16:creationId xmlns:a16="http://schemas.microsoft.com/office/drawing/2014/main" id="{8C67251A-EC42-4CA9-B32F-6C0BD79EE2BF}"/>
              </a:ext>
            </a:extLst>
          </p:cNvPr>
          <p:cNvPicPr>
            <a:picLocks noChangeAspect="1"/>
          </p:cNvPicPr>
          <p:nvPr/>
        </p:nvPicPr>
        <p:blipFill>
          <a:blip r:embed="rId2"/>
          <a:stretch>
            <a:fillRect/>
          </a:stretch>
        </p:blipFill>
        <p:spPr>
          <a:xfrm>
            <a:off x="5591798" y="1446510"/>
            <a:ext cx="4810125" cy="4772025"/>
          </a:xfrm>
          <a:prstGeom prst="rect">
            <a:avLst/>
          </a:prstGeom>
        </p:spPr>
      </p:pic>
    </p:spTree>
    <p:extLst>
      <p:ext uri="{BB962C8B-B14F-4D97-AF65-F5344CB8AC3E}">
        <p14:creationId xmlns:p14="http://schemas.microsoft.com/office/powerpoint/2010/main" val="3120584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7" name="Picture 2" descr="Image result for 3d coordinates camera">
            <a:extLst>
              <a:ext uri="{FF2B5EF4-FFF2-40B4-BE49-F238E27FC236}">
                <a16:creationId xmlns:a16="http://schemas.microsoft.com/office/drawing/2014/main" id="{EE33117C-7312-465C-B750-A7C6FF9E2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7" y="1152174"/>
            <a:ext cx="2012352" cy="14086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alman filter">
            <a:extLst>
              <a:ext uri="{FF2B5EF4-FFF2-40B4-BE49-F238E27FC236}">
                <a16:creationId xmlns:a16="http://schemas.microsoft.com/office/drawing/2014/main" id="{4D0DDD83-0A10-4B9B-AF3B-5DE2F664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31" y="1152174"/>
            <a:ext cx="2830594" cy="1322786"/>
          </a:xfrm>
          <a:prstGeom prst="rect">
            <a:avLst/>
          </a:prstGeom>
          <a:noFill/>
          <a:extLst>
            <a:ext uri="{909E8E84-426E-40DD-AFC4-6F175D3DCCD1}">
              <a14:hiddenFill xmlns:a14="http://schemas.microsoft.com/office/drawing/2010/main">
                <a:solidFill>
                  <a:srgbClr val="FFFFFF"/>
                </a:solidFill>
              </a14:hiddenFill>
            </a:ext>
          </a:extLst>
        </p:spPr>
      </p:pic>
      <p:pic>
        <p:nvPicPr>
          <p:cNvPr id="2" name="Kuva 1">
            <a:extLst>
              <a:ext uri="{FF2B5EF4-FFF2-40B4-BE49-F238E27FC236}">
                <a16:creationId xmlns:a16="http://schemas.microsoft.com/office/drawing/2014/main" id="{D0F64F1E-2289-4A54-BEA3-564B125DE497}"/>
              </a:ext>
            </a:extLst>
          </p:cNvPr>
          <p:cNvPicPr>
            <a:picLocks noChangeAspect="1"/>
          </p:cNvPicPr>
          <p:nvPr/>
        </p:nvPicPr>
        <p:blipFill>
          <a:blip r:embed="rId4"/>
          <a:stretch>
            <a:fillRect/>
          </a:stretch>
        </p:blipFill>
        <p:spPr>
          <a:xfrm>
            <a:off x="6587418" y="3154490"/>
            <a:ext cx="3512500" cy="2673168"/>
          </a:xfrm>
          <a:prstGeom prst="rect">
            <a:avLst/>
          </a:prstGeom>
        </p:spPr>
      </p:pic>
    </p:spTree>
    <p:extLst>
      <p:ext uri="{BB962C8B-B14F-4D97-AF65-F5344CB8AC3E}">
        <p14:creationId xmlns:p14="http://schemas.microsoft.com/office/powerpoint/2010/main" val="15967913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E8DFDEC8-649B-4E0C-B847-741ED1955DED}"/>
              </a:ext>
            </a:extLst>
          </p:cNvPr>
          <p:cNvPicPr>
            <a:picLocks noChangeAspect="1"/>
          </p:cNvPicPr>
          <p:nvPr/>
        </p:nvPicPr>
        <p:blipFill>
          <a:blip r:embed="rId2"/>
          <a:stretch>
            <a:fillRect/>
          </a:stretch>
        </p:blipFill>
        <p:spPr>
          <a:xfrm>
            <a:off x="5384448" y="995279"/>
            <a:ext cx="4745514" cy="4232881"/>
          </a:xfrm>
          <a:prstGeom prst="rect">
            <a:avLst/>
          </a:prstGeom>
        </p:spPr>
      </p:pic>
      <p:pic>
        <p:nvPicPr>
          <p:cNvPr id="6" name="Kuva 5">
            <a:extLst>
              <a:ext uri="{FF2B5EF4-FFF2-40B4-BE49-F238E27FC236}">
                <a16:creationId xmlns:a16="http://schemas.microsoft.com/office/drawing/2014/main" id="{58CD8DDA-1C6B-4EEA-9B19-8CD84982A98E}"/>
              </a:ext>
            </a:extLst>
          </p:cNvPr>
          <p:cNvPicPr>
            <a:picLocks noChangeAspect="1"/>
          </p:cNvPicPr>
          <p:nvPr/>
        </p:nvPicPr>
        <p:blipFill>
          <a:blip r:embed="rId3"/>
          <a:stretch>
            <a:fillRect/>
          </a:stretch>
        </p:blipFill>
        <p:spPr>
          <a:xfrm>
            <a:off x="5384448" y="5296326"/>
            <a:ext cx="4974659" cy="1211872"/>
          </a:xfrm>
          <a:prstGeom prst="rect">
            <a:avLst/>
          </a:prstGeom>
        </p:spPr>
      </p:pic>
    </p:spTree>
    <p:extLst>
      <p:ext uri="{BB962C8B-B14F-4D97-AF65-F5344CB8AC3E}">
        <p14:creationId xmlns:p14="http://schemas.microsoft.com/office/powerpoint/2010/main" val="2067281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2" name="Kuva 1">
            <a:extLst>
              <a:ext uri="{FF2B5EF4-FFF2-40B4-BE49-F238E27FC236}">
                <a16:creationId xmlns:a16="http://schemas.microsoft.com/office/drawing/2014/main" id="{54B2D866-537B-49A7-BA28-E4F1239F1439}"/>
              </a:ext>
            </a:extLst>
          </p:cNvPr>
          <p:cNvPicPr>
            <a:picLocks noChangeAspect="1"/>
          </p:cNvPicPr>
          <p:nvPr/>
        </p:nvPicPr>
        <p:blipFill>
          <a:blip r:embed="rId2"/>
          <a:stretch>
            <a:fillRect/>
          </a:stretch>
        </p:blipFill>
        <p:spPr>
          <a:xfrm>
            <a:off x="5429609" y="914400"/>
            <a:ext cx="4186404" cy="5670029"/>
          </a:xfrm>
          <a:prstGeom prst="rect">
            <a:avLst/>
          </a:prstGeom>
        </p:spPr>
      </p:pic>
    </p:spTree>
    <p:extLst>
      <p:ext uri="{BB962C8B-B14F-4D97-AF65-F5344CB8AC3E}">
        <p14:creationId xmlns:p14="http://schemas.microsoft.com/office/powerpoint/2010/main" val="1237253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Next </a:t>
            </a:r>
            <a:r>
              <a:rPr lang="en-US" sz="4800" dirty="0">
                <a:solidFill>
                  <a:schemeClr val="bg1"/>
                </a:solidFill>
                <a:latin typeface="+mj-lt"/>
                <a:ea typeface="+mj-ea"/>
                <a:cs typeface="+mj-cs"/>
              </a:rPr>
              <a:t>steps</a:t>
            </a:r>
            <a:endParaRPr lang="en-US" sz="4800" kern="1200" dirty="0">
              <a:solidFill>
                <a:schemeClr val="bg1"/>
              </a:solidFill>
              <a:latin typeface="+mj-lt"/>
              <a:ea typeface="+mj-ea"/>
              <a:cs typeface="+mj-cs"/>
            </a:endParaRPr>
          </a:p>
        </p:txBody>
      </p:sp>
      <p:sp>
        <p:nvSpPr>
          <p:cNvPr id="4" name="Tekstiruutu 3">
            <a:extLst>
              <a:ext uri="{FF2B5EF4-FFF2-40B4-BE49-F238E27FC236}">
                <a16:creationId xmlns:a16="http://schemas.microsoft.com/office/drawing/2014/main" id="{9ED0803C-54C6-4B15-8329-C65817F9178F}"/>
              </a:ext>
            </a:extLst>
          </p:cNvPr>
          <p:cNvSpPr txBox="1"/>
          <p:nvPr/>
        </p:nvSpPr>
        <p:spPr>
          <a:xfrm>
            <a:off x="5384448" y="321177"/>
            <a:ext cx="3994485" cy="830997"/>
          </a:xfrm>
          <a:prstGeom prst="rect">
            <a:avLst/>
          </a:prstGeom>
          <a:noFill/>
        </p:spPr>
        <p:txBody>
          <a:bodyPr wrap="square" rtlCol="0">
            <a:spAutoFit/>
          </a:bodyPr>
          <a:lstStyle/>
          <a:p>
            <a:r>
              <a:rPr lang="fi-FI" sz="2400" dirty="0"/>
              <a:t>World </a:t>
            </a:r>
            <a:r>
              <a:rPr lang="fi-FI" sz="2400" dirty="0" err="1"/>
              <a:t>object</a:t>
            </a:r>
            <a:r>
              <a:rPr lang="fi-FI" sz="2400" dirty="0"/>
              <a:t> </a:t>
            </a:r>
            <a:r>
              <a:rPr lang="fi-FI" sz="2400" dirty="0" err="1"/>
              <a:t>state</a:t>
            </a:r>
            <a:r>
              <a:rPr lang="fi-FI" sz="2400" dirty="0"/>
              <a:t> </a:t>
            </a:r>
            <a:r>
              <a:rPr lang="fi-FI" sz="2400" dirty="0" err="1"/>
              <a:t>estimation</a:t>
            </a:r>
            <a:endParaRPr lang="fi-FI" sz="2400" dirty="0"/>
          </a:p>
          <a:p>
            <a:endParaRPr lang="en-GB" sz="2400" dirty="0"/>
          </a:p>
        </p:txBody>
      </p:sp>
      <p:pic>
        <p:nvPicPr>
          <p:cNvPr id="3" name="Kuva 2">
            <a:extLst>
              <a:ext uri="{FF2B5EF4-FFF2-40B4-BE49-F238E27FC236}">
                <a16:creationId xmlns:a16="http://schemas.microsoft.com/office/drawing/2014/main" id="{B6EBEB3F-B7ED-4317-A26C-E9217FE7D0DC}"/>
              </a:ext>
            </a:extLst>
          </p:cNvPr>
          <p:cNvPicPr>
            <a:picLocks noChangeAspect="1"/>
          </p:cNvPicPr>
          <p:nvPr/>
        </p:nvPicPr>
        <p:blipFill>
          <a:blip r:embed="rId2"/>
          <a:stretch>
            <a:fillRect/>
          </a:stretch>
        </p:blipFill>
        <p:spPr>
          <a:xfrm>
            <a:off x="5384448" y="1064812"/>
            <a:ext cx="4638675" cy="2438400"/>
          </a:xfrm>
          <a:prstGeom prst="rect">
            <a:avLst/>
          </a:prstGeom>
        </p:spPr>
      </p:pic>
      <p:sp>
        <p:nvSpPr>
          <p:cNvPr id="8" name="Tekstiruutu 7">
            <a:extLst>
              <a:ext uri="{FF2B5EF4-FFF2-40B4-BE49-F238E27FC236}">
                <a16:creationId xmlns:a16="http://schemas.microsoft.com/office/drawing/2014/main" id="{20EADAE3-8111-468C-9E09-913EB8A7A8E6}"/>
              </a:ext>
            </a:extLst>
          </p:cNvPr>
          <p:cNvSpPr txBox="1"/>
          <p:nvPr/>
        </p:nvSpPr>
        <p:spPr>
          <a:xfrm>
            <a:off x="5384448" y="3910267"/>
            <a:ext cx="6559616" cy="1077218"/>
          </a:xfrm>
          <a:prstGeom prst="rect">
            <a:avLst/>
          </a:prstGeom>
          <a:noFill/>
        </p:spPr>
        <p:txBody>
          <a:bodyPr wrap="none" rtlCol="0">
            <a:spAutoFit/>
          </a:bodyPr>
          <a:lstStyle/>
          <a:p>
            <a:r>
              <a:rPr lang="fi-FI" sz="1600" dirty="0">
                <a:solidFill>
                  <a:srgbClr val="FF0000"/>
                </a:solidFill>
              </a:rPr>
              <a:t>Open </a:t>
            </a:r>
            <a:r>
              <a:rPr lang="fi-FI" sz="1600" dirty="0" err="1">
                <a:solidFill>
                  <a:srgbClr val="FF0000"/>
                </a:solidFill>
              </a:rPr>
              <a:t>questions</a:t>
            </a:r>
            <a:r>
              <a:rPr lang="fi-FI" sz="1600" dirty="0">
                <a:solidFill>
                  <a:srgbClr val="FF0000"/>
                </a:solidFill>
              </a:rPr>
              <a:t>: </a:t>
            </a:r>
          </a:p>
          <a:p>
            <a:pPr marL="342900" indent="-342900">
              <a:buFont typeface="+mj-lt"/>
              <a:buAutoNum type="arabicPeriod"/>
            </a:pPr>
            <a:r>
              <a:rPr lang="fi-FI" sz="1600" dirty="0" err="1">
                <a:solidFill>
                  <a:srgbClr val="FF0000"/>
                </a:solidFill>
              </a:rPr>
              <a:t>Equations</a:t>
            </a:r>
            <a:r>
              <a:rPr lang="fi-FI" sz="1600" dirty="0">
                <a:solidFill>
                  <a:srgbClr val="FF0000"/>
                </a:solidFill>
              </a:rPr>
              <a:t> ok?</a:t>
            </a:r>
          </a:p>
          <a:p>
            <a:pPr marL="342900" indent="-342900">
              <a:buFont typeface="+mj-lt"/>
              <a:buAutoNum type="arabicPeriod"/>
            </a:pPr>
            <a:r>
              <a:rPr lang="fi-FI" sz="1600" dirty="0" err="1">
                <a:solidFill>
                  <a:srgbClr val="FF0000"/>
                </a:solidFill>
              </a:rPr>
              <a:t>Initial</a:t>
            </a:r>
            <a:r>
              <a:rPr lang="fi-FI" sz="1600" dirty="0">
                <a:solidFill>
                  <a:srgbClr val="FF0000"/>
                </a:solidFill>
              </a:rPr>
              <a:t> </a:t>
            </a:r>
            <a:r>
              <a:rPr lang="fi-FI" sz="1600" dirty="0" err="1">
                <a:solidFill>
                  <a:srgbClr val="FF0000"/>
                </a:solidFill>
              </a:rPr>
              <a:t>values</a:t>
            </a:r>
            <a:r>
              <a:rPr lang="fi-FI" sz="1600" dirty="0">
                <a:solidFill>
                  <a:srgbClr val="FF0000"/>
                </a:solidFill>
              </a:rPr>
              <a:t>?</a:t>
            </a:r>
          </a:p>
          <a:p>
            <a:pPr marL="342900" indent="-342900">
              <a:buFont typeface="+mj-lt"/>
              <a:buAutoNum type="arabicPeriod"/>
            </a:pPr>
            <a:r>
              <a:rPr lang="fi-FI" sz="1600" dirty="0" err="1">
                <a:solidFill>
                  <a:srgbClr val="FF0000"/>
                </a:solidFill>
              </a:rPr>
              <a:t>Different</a:t>
            </a:r>
            <a:r>
              <a:rPr lang="fi-FI" sz="1600" dirty="0">
                <a:solidFill>
                  <a:srgbClr val="FF0000"/>
                </a:solidFill>
              </a:rPr>
              <a:t> </a:t>
            </a:r>
            <a:r>
              <a:rPr lang="fi-FI" sz="1600" dirty="0" err="1">
                <a:solidFill>
                  <a:srgbClr val="FF0000"/>
                </a:solidFill>
              </a:rPr>
              <a:t>time</a:t>
            </a:r>
            <a:r>
              <a:rPr lang="fi-FI" sz="1600" dirty="0">
                <a:solidFill>
                  <a:srgbClr val="FF0000"/>
                </a:solidFill>
              </a:rPr>
              <a:t> </a:t>
            </a:r>
            <a:r>
              <a:rPr lang="fi-FI" sz="1600" dirty="0" err="1">
                <a:solidFill>
                  <a:srgbClr val="FF0000"/>
                </a:solidFill>
              </a:rPr>
              <a:t>step</a:t>
            </a:r>
            <a:r>
              <a:rPr lang="fi-FI" sz="1600" dirty="0">
                <a:solidFill>
                  <a:srgbClr val="FF0000"/>
                </a:solidFill>
              </a:rPr>
              <a:t> for </a:t>
            </a:r>
            <a:r>
              <a:rPr lang="fi-FI" sz="1600" dirty="0" err="1">
                <a:solidFill>
                  <a:srgbClr val="FF0000"/>
                </a:solidFill>
              </a:rPr>
              <a:t>prediction</a:t>
            </a:r>
            <a:r>
              <a:rPr lang="fi-FI" sz="1600" dirty="0">
                <a:solidFill>
                  <a:srgbClr val="FF0000"/>
                </a:solidFill>
              </a:rPr>
              <a:t>, </a:t>
            </a:r>
            <a:r>
              <a:rPr lang="fi-FI" sz="1600" dirty="0" err="1">
                <a:solidFill>
                  <a:srgbClr val="FF0000"/>
                </a:solidFill>
              </a:rPr>
              <a:t>not</a:t>
            </a:r>
            <a:r>
              <a:rPr lang="fi-FI" sz="1600" dirty="0">
                <a:solidFill>
                  <a:srgbClr val="FF0000"/>
                </a:solidFill>
              </a:rPr>
              <a:t> </a:t>
            </a:r>
            <a:r>
              <a:rPr lang="fi-FI" sz="1600" dirty="0" err="1">
                <a:solidFill>
                  <a:srgbClr val="FF0000"/>
                </a:solidFill>
              </a:rPr>
              <a:t>equal</a:t>
            </a:r>
            <a:r>
              <a:rPr lang="fi-FI" sz="1600" dirty="0">
                <a:solidFill>
                  <a:srgbClr val="FF0000"/>
                </a:solidFill>
              </a:rPr>
              <a:t> to </a:t>
            </a:r>
            <a:r>
              <a:rPr lang="fi-FI" sz="1600" dirty="0" err="1">
                <a:solidFill>
                  <a:srgbClr val="FF0000"/>
                </a:solidFill>
              </a:rPr>
              <a:t>inverse</a:t>
            </a:r>
            <a:r>
              <a:rPr lang="fi-FI" sz="1600" dirty="0">
                <a:solidFill>
                  <a:srgbClr val="FF0000"/>
                </a:solidFill>
              </a:rPr>
              <a:t> video </a:t>
            </a:r>
            <a:r>
              <a:rPr lang="fi-FI" sz="1600" dirty="0" err="1">
                <a:solidFill>
                  <a:srgbClr val="FF0000"/>
                </a:solidFill>
              </a:rPr>
              <a:t>frame</a:t>
            </a:r>
            <a:r>
              <a:rPr lang="fi-FI" sz="1600" dirty="0">
                <a:solidFill>
                  <a:srgbClr val="FF0000"/>
                </a:solidFill>
              </a:rPr>
              <a:t> </a:t>
            </a:r>
            <a:r>
              <a:rPr lang="fi-FI" sz="1600" dirty="0" err="1">
                <a:solidFill>
                  <a:srgbClr val="FF0000"/>
                </a:solidFill>
              </a:rPr>
              <a:t>rate</a:t>
            </a:r>
            <a:r>
              <a:rPr lang="fi-FI" sz="1600" dirty="0">
                <a:solidFill>
                  <a:srgbClr val="FF0000"/>
                </a:solidFill>
              </a:rPr>
              <a:t>?</a:t>
            </a:r>
            <a:endParaRPr lang="en-GB" sz="1600" dirty="0">
              <a:solidFill>
                <a:srgbClr val="FF0000"/>
              </a:solidFill>
            </a:endParaRPr>
          </a:p>
        </p:txBody>
      </p:sp>
    </p:spTree>
    <p:extLst>
      <p:ext uri="{BB962C8B-B14F-4D97-AF65-F5344CB8AC3E}">
        <p14:creationId xmlns:p14="http://schemas.microsoft.com/office/powerpoint/2010/main" val="3764724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245809"/>
            <a:ext cx="9144000" cy="1564716"/>
          </a:xfrm>
        </p:spPr>
        <p:txBody>
          <a:bodyPr>
            <a:normAutofit/>
          </a:bodyPr>
          <a:lstStyle/>
          <a:p>
            <a:pPr algn="l"/>
            <a:r>
              <a:rPr lang="fi-FI" sz="4800" dirty="0"/>
              <a:t>To </a:t>
            </a:r>
            <a:r>
              <a:rPr lang="fi-FI" sz="4800" dirty="0" err="1"/>
              <a:t>Be</a:t>
            </a:r>
            <a:r>
              <a:rPr lang="fi-FI" sz="4800" dirty="0"/>
              <a:t> </a:t>
            </a:r>
            <a:r>
              <a:rPr lang="fi-FI" sz="4800" dirty="0" err="1"/>
              <a:t>Discussed</a:t>
            </a:r>
            <a:endParaRPr lang="en-GB" sz="4800" dirty="0"/>
          </a:p>
        </p:txBody>
      </p:sp>
    </p:spTree>
    <p:extLst>
      <p:ext uri="{BB962C8B-B14F-4D97-AF65-F5344CB8AC3E}">
        <p14:creationId xmlns:p14="http://schemas.microsoft.com/office/powerpoint/2010/main" val="334153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1"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a:xfrm>
            <a:off x="1524000" y="2627464"/>
            <a:ext cx="9144000" cy="1564716"/>
          </a:xfrm>
        </p:spPr>
        <p:txBody>
          <a:bodyPr>
            <a:normAutofit/>
          </a:bodyPr>
          <a:lstStyle/>
          <a:p>
            <a:pPr algn="l"/>
            <a:r>
              <a:rPr lang="fi-FI" sz="4800" dirty="0" err="1"/>
              <a:t>Understanding</a:t>
            </a:r>
            <a:r>
              <a:rPr lang="fi-FI" sz="4800" dirty="0"/>
              <a:t> Image:</a:t>
            </a:r>
            <a:br>
              <a:rPr lang="fi-FI" sz="4800" dirty="0"/>
            </a:br>
            <a:r>
              <a:rPr lang="fi-FI" sz="4800" dirty="0"/>
              <a:t>Image </a:t>
            </a:r>
            <a:r>
              <a:rPr lang="fi-FI" sz="4800" dirty="0" err="1"/>
              <a:t>Captioning</a:t>
            </a:r>
            <a:endParaRPr lang="en-GB" sz="4800" dirty="0"/>
          </a:p>
        </p:txBody>
      </p:sp>
    </p:spTree>
    <p:extLst>
      <p:ext uri="{BB962C8B-B14F-4D97-AF65-F5344CB8AC3E}">
        <p14:creationId xmlns:p14="http://schemas.microsoft.com/office/powerpoint/2010/main" val="2034790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Sources of uncertainty</a:t>
            </a:r>
            <a:endParaRPr lang="en-US" sz="4800" kern="1200" dirty="0">
              <a:solidFill>
                <a:schemeClr val="bg1"/>
              </a:solidFill>
              <a:latin typeface="+mj-lt"/>
              <a:ea typeface="+mj-ea"/>
              <a:cs typeface="+mj-cs"/>
            </a:endParaRPr>
          </a:p>
        </p:txBody>
      </p:sp>
      <p:sp>
        <p:nvSpPr>
          <p:cNvPr id="2" name="Tekstiruutu 1">
            <a:extLst>
              <a:ext uri="{FF2B5EF4-FFF2-40B4-BE49-F238E27FC236}">
                <a16:creationId xmlns:a16="http://schemas.microsoft.com/office/drawing/2014/main" id="{85D53497-CCCB-4A73-9170-7008971D92ED}"/>
              </a:ext>
            </a:extLst>
          </p:cNvPr>
          <p:cNvSpPr txBox="1"/>
          <p:nvPr/>
        </p:nvSpPr>
        <p:spPr>
          <a:xfrm>
            <a:off x="5459822" y="3159696"/>
            <a:ext cx="5367367" cy="1754326"/>
          </a:xfrm>
          <a:prstGeom prst="rect">
            <a:avLst/>
          </a:prstGeom>
          <a:noFill/>
        </p:spPr>
        <p:txBody>
          <a:bodyPr wrap="none" rtlCol="0">
            <a:spAutoFit/>
          </a:bodyPr>
          <a:lstStyle/>
          <a:p>
            <a:pPr marL="342900" indent="-342900">
              <a:buFont typeface="+mj-lt"/>
              <a:buAutoNum type="arabicPeriod"/>
            </a:pPr>
            <a:r>
              <a:rPr lang="en-GB" dirty="0"/>
              <a:t>Inherent stochasticity in the system being </a:t>
            </a:r>
            <a:r>
              <a:rPr lang="en-GB" dirty="0" err="1"/>
              <a:t>modeled</a:t>
            </a:r>
            <a:r>
              <a:rPr lang="en-GB" dirty="0"/>
              <a:t>.</a:t>
            </a:r>
          </a:p>
          <a:p>
            <a:pPr marL="800100" lvl="1" indent="-342900">
              <a:buFont typeface="Arial" panose="020B0604020202020204" pitchFamily="34" charset="0"/>
              <a:buChar char="•"/>
            </a:pPr>
            <a:r>
              <a:rPr lang="fi-FI" dirty="0"/>
              <a:t>?</a:t>
            </a:r>
            <a:endParaRPr lang="en-GB" dirty="0"/>
          </a:p>
          <a:p>
            <a:pPr marL="342900" indent="-342900">
              <a:buFont typeface="+mj-lt"/>
              <a:buAutoNum type="arabicPeriod"/>
            </a:pPr>
            <a:r>
              <a:rPr lang="en-GB" dirty="0"/>
              <a:t>Incomplete observability.</a:t>
            </a:r>
          </a:p>
          <a:p>
            <a:pPr marL="742950" lvl="1" indent="-285750">
              <a:buFont typeface="Arial" panose="020B0604020202020204" pitchFamily="34" charset="0"/>
              <a:buChar char="•"/>
            </a:pPr>
            <a:r>
              <a:rPr lang="fi-FI" dirty="0"/>
              <a:t>?</a:t>
            </a:r>
            <a:endParaRPr lang="en-GB" dirty="0"/>
          </a:p>
          <a:p>
            <a:pPr marL="342900" indent="-342900">
              <a:buFont typeface="+mj-lt"/>
              <a:buAutoNum type="arabicPeriod"/>
            </a:pPr>
            <a:r>
              <a:rPr lang="en-GB" dirty="0"/>
              <a:t>Incomplete </a:t>
            </a:r>
            <a:r>
              <a:rPr lang="en-GB" dirty="0" err="1"/>
              <a:t>modeling</a:t>
            </a:r>
            <a:r>
              <a:rPr lang="en-GB" dirty="0"/>
              <a:t>.</a:t>
            </a:r>
          </a:p>
          <a:p>
            <a:pPr marL="800100" lvl="1" indent="-342900">
              <a:buFont typeface="Arial" panose="020B0604020202020204" pitchFamily="34" charset="0"/>
              <a:buChar char="•"/>
            </a:pPr>
            <a:r>
              <a:rPr lang="fi-FI" dirty="0"/>
              <a:t>?</a:t>
            </a:r>
            <a:endParaRPr lang="en-GB" dirty="0"/>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940654" y="321177"/>
            <a:ext cx="4332306" cy="1754326"/>
          </a:xfrm>
          <a:prstGeom prst="rect">
            <a:avLst/>
          </a:prstGeom>
          <a:noFill/>
        </p:spPr>
        <p:txBody>
          <a:bodyPr wrap="square" rtlCol="0">
            <a:spAutoFit/>
          </a:bodyPr>
          <a:lstStyle/>
          <a:p>
            <a:pPr marL="800100" lvl="1" indent="-342900">
              <a:buFont typeface="Arial" panose="020B0604020202020204" pitchFamily="34" charset="0"/>
              <a:buChar char="•"/>
            </a:pPr>
            <a:r>
              <a:rPr lang="fi-FI" dirty="0" err="1"/>
              <a:t>Ingredients</a:t>
            </a:r>
            <a:r>
              <a:rPr lang="fi-FI" dirty="0"/>
              <a:t>:</a:t>
            </a:r>
          </a:p>
          <a:p>
            <a:pPr marL="1257300" lvl="2" indent="-342900">
              <a:buFont typeface="Arial" panose="020B0604020202020204" pitchFamily="34" charset="0"/>
              <a:buChar char="•"/>
            </a:pPr>
            <a:r>
              <a:rPr lang="fi-FI" dirty="0" err="1"/>
              <a:t>Classification</a:t>
            </a:r>
            <a:r>
              <a:rPr lang="fi-FI" dirty="0"/>
              <a:t> </a:t>
            </a:r>
            <a:r>
              <a:rPr lang="fi-FI" dirty="0" err="1"/>
              <a:t>belief</a:t>
            </a:r>
            <a:endParaRPr lang="fi-FI" dirty="0"/>
          </a:p>
          <a:p>
            <a:pPr marL="1257300" lvl="2" indent="-342900">
              <a:buFont typeface="Arial" panose="020B0604020202020204" pitchFamily="34" charset="0"/>
              <a:buChar char="•"/>
            </a:pPr>
            <a:r>
              <a:rPr lang="fi-FI" dirty="0" err="1"/>
              <a:t>Bounding</a:t>
            </a:r>
            <a:r>
              <a:rPr lang="fi-FI" dirty="0"/>
              <a:t> box </a:t>
            </a:r>
            <a:r>
              <a:rPr lang="fi-FI" dirty="0" err="1"/>
              <a:t>noise</a:t>
            </a:r>
            <a:endParaRPr lang="fi-FI" dirty="0"/>
          </a:p>
          <a:p>
            <a:pPr marL="1257300" lvl="2" indent="-342900">
              <a:buFont typeface="Arial" panose="020B0604020202020204" pitchFamily="34" charset="0"/>
              <a:buChar char="•"/>
            </a:pPr>
            <a:r>
              <a:rPr lang="fi-FI" dirty="0" err="1"/>
              <a:t>Pixel</a:t>
            </a:r>
            <a:r>
              <a:rPr lang="fi-FI" dirty="0"/>
              <a:t> </a:t>
            </a:r>
            <a:r>
              <a:rPr lang="fi-FI" dirty="0" err="1"/>
              <a:t>discretization</a:t>
            </a:r>
            <a:endParaRPr lang="fi-FI" dirty="0"/>
          </a:p>
          <a:p>
            <a:pPr marL="1257300" lvl="2" indent="-342900">
              <a:buFont typeface="Arial" panose="020B0604020202020204" pitchFamily="34" charset="0"/>
              <a:buChar char="•"/>
            </a:pPr>
            <a:r>
              <a:rPr lang="fi-FI" dirty="0" err="1"/>
              <a:t>Distance</a:t>
            </a:r>
            <a:r>
              <a:rPr lang="fi-FI" dirty="0"/>
              <a:t> </a:t>
            </a:r>
            <a:r>
              <a:rPr lang="fi-FI" dirty="0" err="1"/>
              <a:t>estimation</a:t>
            </a:r>
            <a:endParaRPr lang="fi-FI" dirty="0"/>
          </a:p>
          <a:p>
            <a:endParaRPr lang="en-GB" dirty="0"/>
          </a:p>
        </p:txBody>
      </p:sp>
    </p:spTree>
    <p:extLst>
      <p:ext uri="{BB962C8B-B14F-4D97-AF65-F5344CB8AC3E}">
        <p14:creationId xmlns:p14="http://schemas.microsoft.com/office/powerpoint/2010/main" val="188954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Probability representation</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6" name="Tekstiruutu 5">
            <a:extLst>
              <a:ext uri="{FF2B5EF4-FFF2-40B4-BE49-F238E27FC236}">
                <a16:creationId xmlns:a16="http://schemas.microsoft.com/office/drawing/2014/main" id="{578FCD66-E4ED-406F-9372-EE66B20A0D35}"/>
              </a:ext>
            </a:extLst>
          </p:cNvPr>
          <p:cNvSpPr txBox="1"/>
          <p:nvPr/>
        </p:nvSpPr>
        <p:spPr>
          <a:xfrm>
            <a:off x="4889853" y="321177"/>
            <a:ext cx="5923289" cy="2031325"/>
          </a:xfrm>
          <a:prstGeom prst="rect">
            <a:avLst/>
          </a:prstGeom>
          <a:noFill/>
        </p:spPr>
        <p:txBody>
          <a:bodyPr wrap="square" rtlCol="0">
            <a:spAutoFit/>
          </a:bodyPr>
          <a:lstStyle/>
          <a:p>
            <a:pPr marL="800100" lvl="1" indent="-342900">
              <a:buFont typeface="Arial" panose="020B0604020202020204" pitchFamily="34" charset="0"/>
              <a:buChar char="•"/>
            </a:pPr>
            <a:r>
              <a:rPr lang="fi-FI" dirty="0" err="1"/>
              <a:t>Probability</a:t>
            </a:r>
            <a:r>
              <a:rPr lang="fi-FI" dirty="0"/>
              <a:t> </a:t>
            </a:r>
            <a:r>
              <a:rPr lang="fi-FI" dirty="0" err="1"/>
              <a:t>there</a:t>
            </a:r>
            <a:r>
              <a:rPr lang="fi-FI" dirty="0"/>
              <a:t> is </a:t>
            </a:r>
            <a:r>
              <a:rPr lang="fi-FI" dirty="0" err="1"/>
              <a:t>something</a:t>
            </a:r>
            <a:r>
              <a:rPr lang="fi-FI" dirty="0"/>
              <a:t> in </a:t>
            </a:r>
            <a:r>
              <a:rPr lang="fi-FI" dirty="0" err="1"/>
              <a:t>the</a:t>
            </a:r>
            <a:r>
              <a:rPr lang="fi-FI" dirty="0"/>
              <a:t> image </a:t>
            </a:r>
          </a:p>
          <a:p>
            <a:pPr marL="1257300" lvl="2" indent="-342900">
              <a:buFont typeface="Arial" panose="020B0604020202020204" pitchFamily="34" charset="0"/>
              <a:buChar char="•"/>
            </a:pPr>
            <a:r>
              <a:rPr lang="fi-FI" dirty="0"/>
              <a:t>P(S)</a:t>
            </a:r>
          </a:p>
          <a:p>
            <a:pPr marL="800100" lvl="1" indent="-342900">
              <a:buFont typeface="Arial" panose="020B0604020202020204" pitchFamily="34" charset="0"/>
              <a:buChar char="•"/>
            </a:pPr>
            <a:r>
              <a:rPr lang="fi-FI" dirty="0" err="1"/>
              <a:t>Probability</a:t>
            </a:r>
            <a:r>
              <a:rPr lang="fi-FI" dirty="0"/>
              <a:t> of </a:t>
            </a:r>
            <a:r>
              <a:rPr lang="fi-FI" dirty="0" err="1"/>
              <a:t>class</a:t>
            </a:r>
            <a:r>
              <a:rPr lang="fi-FI" dirty="0"/>
              <a:t> </a:t>
            </a:r>
            <a:r>
              <a:rPr lang="fi-FI" dirty="0" err="1"/>
              <a:t>given</a:t>
            </a:r>
            <a:r>
              <a:rPr lang="fi-FI" dirty="0"/>
              <a:t> </a:t>
            </a:r>
            <a:r>
              <a:rPr lang="fi-FI" dirty="0" err="1"/>
              <a:t>that</a:t>
            </a:r>
            <a:r>
              <a:rPr lang="fi-FI" dirty="0"/>
              <a:t> </a:t>
            </a:r>
            <a:r>
              <a:rPr lang="fi-FI" dirty="0" err="1"/>
              <a:t>there</a:t>
            </a:r>
            <a:r>
              <a:rPr lang="fi-FI" dirty="0"/>
              <a:t> is </a:t>
            </a:r>
            <a:r>
              <a:rPr lang="fi-FI" dirty="0" err="1"/>
              <a:t>something</a:t>
            </a:r>
            <a:r>
              <a:rPr lang="fi-FI" dirty="0"/>
              <a:t> </a:t>
            </a:r>
          </a:p>
          <a:p>
            <a:pPr marL="1257300" lvl="2" indent="-342900">
              <a:buFont typeface="Arial" panose="020B0604020202020204" pitchFamily="34" charset="0"/>
              <a:buChar char="•"/>
            </a:pPr>
            <a:r>
              <a:rPr lang="fi-FI" dirty="0"/>
              <a:t>P(C|S)</a:t>
            </a:r>
          </a:p>
          <a:p>
            <a:pPr marL="800100" lvl="1" indent="-342900">
              <a:buFont typeface="Arial" panose="020B0604020202020204" pitchFamily="34" charset="0"/>
              <a:buChar char="•"/>
            </a:pPr>
            <a:r>
              <a:rPr lang="fi-FI" dirty="0" err="1"/>
              <a:t>Probability</a:t>
            </a:r>
            <a:r>
              <a:rPr lang="fi-FI" dirty="0"/>
              <a:t> of </a:t>
            </a:r>
            <a:r>
              <a:rPr lang="fi-FI" dirty="0" err="1"/>
              <a:t>location</a:t>
            </a:r>
            <a:r>
              <a:rPr lang="fi-FI" dirty="0"/>
              <a:t> (</a:t>
            </a:r>
            <a:r>
              <a:rPr lang="fi-FI" dirty="0" err="1"/>
              <a:t>or</a:t>
            </a:r>
            <a:r>
              <a:rPr lang="fi-FI" dirty="0"/>
              <a:t> </a:t>
            </a:r>
            <a:r>
              <a:rPr lang="fi-FI" dirty="0" err="1"/>
              <a:t>state</a:t>
            </a:r>
            <a:r>
              <a:rPr lang="fi-FI" dirty="0"/>
              <a:t>) </a:t>
            </a:r>
            <a:r>
              <a:rPr lang="fi-FI" dirty="0" err="1"/>
              <a:t>given</a:t>
            </a:r>
            <a:r>
              <a:rPr lang="fi-FI" dirty="0"/>
              <a:t> </a:t>
            </a:r>
            <a:r>
              <a:rPr lang="fi-FI" dirty="0" err="1"/>
              <a:t>the</a:t>
            </a:r>
            <a:r>
              <a:rPr lang="fi-FI" dirty="0"/>
              <a:t> </a:t>
            </a:r>
            <a:r>
              <a:rPr lang="fi-FI" dirty="0" err="1"/>
              <a:t>class</a:t>
            </a:r>
            <a:endParaRPr lang="fi-FI" dirty="0"/>
          </a:p>
          <a:p>
            <a:pPr marL="1257300" lvl="2" indent="-342900">
              <a:buFont typeface="Arial" panose="020B0604020202020204" pitchFamily="34" charset="0"/>
              <a:buChar char="•"/>
            </a:pPr>
            <a:r>
              <a:rPr lang="fi-FI" dirty="0"/>
              <a:t>P(X|C,S)</a:t>
            </a:r>
          </a:p>
          <a:p>
            <a:endParaRPr lang="en-GB" dirty="0"/>
          </a:p>
        </p:txBody>
      </p:sp>
      <p:sp>
        <p:nvSpPr>
          <p:cNvPr id="3" name="Tekstiruutu 2">
            <a:extLst>
              <a:ext uri="{FF2B5EF4-FFF2-40B4-BE49-F238E27FC236}">
                <a16:creationId xmlns:a16="http://schemas.microsoft.com/office/drawing/2014/main" id="{D319F0B7-EBBF-4EA5-8D12-C2938C279720}"/>
              </a:ext>
            </a:extLst>
          </p:cNvPr>
          <p:cNvSpPr txBox="1"/>
          <p:nvPr/>
        </p:nvSpPr>
        <p:spPr>
          <a:xfrm>
            <a:off x="5205245" y="3540935"/>
            <a:ext cx="4034971" cy="369332"/>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205245" y="4076009"/>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35783203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Actions</a:t>
            </a:r>
          </a:p>
        </p:txBody>
      </p:sp>
      <p:sp>
        <p:nvSpPr>
          <p:cNvPr id="2" name="Tekstiruutu 1">
            <a:extLst>
              <a:ext uri="{FF2B5EF4-FFF2-40B4-BE49-F238E27FC236}">
                <a16:creationId xmlns:a16="http://schemas.microsoft.com/office/drawing/2014/main" id="{6BB30F7A-5F1A-4DE8-836D-D8A2D0BA3F2D}"/>
              </a:ext>
            </a:extLst>
          </p:cNvPr>
          <p:cNvSpPr txBox="1"/>
          <p:nvPr/>
        </p:nvSpPr>
        <p:spPr>
          <a:xfrm>
            <a:off x="5375253" y="2911977"/>
            <a:ext cx="4672433" cy="646331"/>
          </a:xfrm>
          <a:prstGeom prst="rect">
            <a:avLst/>
          </a:prstGeom>
          <a:noFill/>
        </p:spPr>
        <p:txBody>
          <a:bodyPr wrap="none" rtlCol="0">
            <a:spAutoFit/>
          </a:bodyPr>
          <a:lstStyle/>
          <a:p>
            <a:pPr marL="285750" indent="-285750">
              <a:buFont typeface="Arial" panose="020B0604020202020204" pitchFamily="34" charset="0"/>
              <a:buChar char="•"/>
            </a:pPr>
            <a:r>
              <a:rPr lang="fi-FI" dirty="0" err="1"/>
              <a:t>The</a:t>
            </a:r>
            <a:r>
              <a:rPr lang="fi-FI" dirty="0"/>
              <a:t> </a:t>
            </a:r>
            <a:r>
              <a:rPr lang="fi-FI" dirty="0" err="1"/>
              <a:t>role</a:t>
            </a:r>
            <a:r>
              <a:rPr lang="fi-FI" dirty="0"/>
              <a:t> of </a:t>
            </a:r>
            <a:r>
              <a:rPr lang="fi-FI" dirty="0" err="1"/>
              <a:t>actions</a:t>
            </a:r>
            <a:r>
              <a:rPr lang="fi-FI" dirty="0"/>
              <a:t>, </a:t>
            </a:r>
            <a:r>
              <a:rPr lang="fi-FI" dirty="0" err="1"/>
              <a:t>should</a:t>
            </a:r>
            <a:r>
              <a:rPr lang="fi-FI" dirty="0"/>
              <a:t> it </a:t>
            </a:r>
            <a:r>
              <a:rPr lang="fi-FI" dirty="0" err="1"/>
              <a:t>be</a:t>
            </a:r>
            <a:r>
              <a:rPr lang="fi-FI" dirty="0"/>
              <a:t> </a:t>
            </a:r>
            <a:r>
              <a:rPr lang="fi-FI" dirty="0" err="1"/>
              <a:t>considered</a:t>
            </a:r>
            <a:r>
              <a:rPr lang="fi-FI" dirty="0"/>
              <a:t>? </a:t>
            </a:r>
          </a:p>
          <a:p>
            <a:pPr marL="285750" indent="-285750">
              <a:buFont typeface="Arial" panose="020B0604020202020204" pitchFamily="34" charset="0"/>
              <a:buChar char="•"/>
            </a:pPr>
            <a:r>
              <a:rPr lang="fi-FI" dirty="0" err="1"/>
              <a:t>Navigation</a:t>
            </a:r>
            <a:r>
              <a:rPr lang="fi-FI" dirty="0"/>
              <a:t> </a:t>
            </a:r>
            <a:r>
              <a:rPr lang="fi-FI" dirty="0" err="1"/>
              <a:t>assistance</a:t>
            </a:r>
            <a:r>
              <a:rPr lang="fi-FI" dirty="0"/>
              <a:t>?</a:t>
            </a:r>
            <a:endParaRPr lang="en-GB" dirty="0"/>
          </a:p>
        </p:txBody>
      </p:sp>
    </p:spTree>
    <p:extLst>
      <p:ext uri="{BB962C8B-B14F-4D97-AF65-F5344CB8AC3E}">
        <p14:creationId xmlns:p14="http://schemas.microsoft.com/office/powerpoint/2010/main" val="2980159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01997" y="914400"/>
            <a:ext cx="4103583"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Goal Fine Tuning</a:t>
            </a:r>
          </a:p>
        </p:txBody>
      </p:sp>
      <p:sp>
        <p:nvSpPr>
          <p:cNvPr id="9" name="Tekstiruutu 8">
            <a:extLst>
              <a:ext uri="{FF2B5EF4-FFF2-40B4-BE49-F238E27FC236}">
                <a16:creationId xmlns:a16="http://schemas.microsoft.com/office/drawing/2014/main" id="{DF6BEA7C-8BF8-4FCA-AFDA-B26851B65C7C}"/>
              </a:ext>
            </a:extLst>
          </p:cNvPr>
          <p:cNvSpPr txBox="1"/>
          <p:nvPr/>
        </p:nvSpPr>
        <p:spPr>
          <a:xfrm>
            <a:off x="5319486" y="6275213"/>
            <a:ext cx="3066500" cy="261610"/>
          </a:xfrm>
          <a:prstGeom prst="rect">
            <a:avLst/>
          </a:prstGeom>
          <a:noFill/>
        </p:spPr>
        <p:txBody>
          <a:bodyPr wrap="square" rtlCol="0">
            <a:spAutoFit/>
          </a:bodyPr>
          <a:lstStyle/>
          <a:p>
            <a:pPr lvl="0"/>
            <a:r>
              <a:rPr lang="en-GB" sz="1100" dirty="0" err="1"/>
              <a:t>Goodfellow</a:t>
            </a:r>
            <a:r>
              <a:rPr lang="en-GB" sz="1100" dirty="0"/>
              <a:t>, </a:t>
            </a:r>
            <a:r>
              <a:rPr lang="en-GB" sz="1100" dirty="0" err="1"/>
              <a:t>Bengio</a:t>
            </a:r>
            <a:r>
              <a:rPr lang="en-GB" sz="1100" dirty="0"/>
              <a:t>, </a:t>
            </a:r>
            <a:r>
              <a:rPr lang="en-GB" sz="1100" dirty="0" err="1"/>
              <a:t>Courville</a:t>
            </a:r>
            <a:r>
              <a:rPr lang="en-GB" sz="1100" dirty="0"/>
              <a:t>: “Deep Learning”</a:t>
            </a:r>
          </a:p>
        </p:txBody>
      </p:sp>
      <p:sp>
        <p:nvSpPr>
          <p:cNvPr id="3" name="Tekstiruutu 2">
            <a:extLst>
              <a:ext uri="{FF2B5EF4-FFF2-40B4-BE49-F238E27FC236}">
                <a16:creationId xmlns:a16="http://schemas.microsoft.com/office/drawing/2014/main" id="{D319F0B7-EBBF-4EA5-8D12-C2938C279720}"/>
              </a:ext>
            </a:extLst>
          </p:cNvPr>
          <p:cNvSpPr txBox="1"/>
          <p:nvPr/>
        </p:nvSpPr>
        <p:spPr>
          <a:xfrm>
            <a:off x="5052845" y="2188795"/>
            <a:ext cx="4034971" cy="646331"/>
          </a:xfrm>
          <a:prstGeom prst="rect">
            <a:avLst/>
          </a:prstGeom>
          <a:noFill/>
        </p:spPr>
        <p:txBody>
          <a:bodyPr wrap="square" rtlCol="0">
            <a:spAutoFit/>
          </a:bodyPr>
          <a:lstStyle/>
          <a:p>
            <a:r>
              <a:rPr lang="fi-FI" dirty="0" err="1"/>
              <a:t>What</a:t>
            </a:r>
            <a:r>
              <a:rPr lang="fi-FI" dirty="0"/>
              <a:t> is </a:t>
            </a:r>
            <a:r>
              <a:rPr lang="fi-FI" dirty="0" err="1"/>
              <a:t>the</a:t>
            </a:r>
            <a:r>
              <a:rPr lang="fi-FI" dirty="0"/>
              <a:t> </a:t>
            </a:r>
            <a:r>
              <a:rPr lang="fi-FI" dirty="0" err="1"/>
              <a:t>goal</a:t>
            </a:r>
            <a:r>
              <a:rPr lang="fi-FI" dirty="0"/>
              <a:t> in </a:t>
            </a:r>
            <a:r>
              <a:rPr lang="fi-FI" dirty="0" err="1"/>
              <a:t>practice</a:t>
            </a:r>
            <a:r>
              <a:rPr lang="fi-FI" dirty="0"/>
              <a:t>? </a:t>
            </a:r>
          </a:p>
          <a:p>
            <a:r>
              <a:rPr lang="fi-FI" dirty="0" err="1"/>
              <a:t>What</a:t>
            </a:r>
            <a:r>
              <a:rPr lang="fi-FI" dirty="0"/>
              <a:t> is </a:t>
            </a:r>
            <a:r>
              <a:rPr lang="fi-FI" dirty="0" err="1"/>
              <a:t>the</a:t>
            </a:r>
            <a:r>
              <a:rPr lang="fi-FI" dirty="0"/>
              <a:t> output of </a:t>
            </a:r>
            <a:r>
              <a:rPr lang="fi-FI" dirty="0" err="1"/>
              <a:t>the</a:t>
            </a:r>
            <a:r>
              <a:rPr lang="fi-FI" dirty="0"/>
              <a:t> </a:t>
            </a:r>
            <a:r>
              <a:rPr lang="fi-FI" dirty="0" err="1"/>
              <a:t>system</a:t>
            </a:r>
            <a:r>
              <a:rPr lang="fi-FI" dirty="0"/>
              <a:t>?</a:t>
            </a:r>
            <a:endParaRPr lang="en-GB" dirty="0"/>
          </a:p>
        </p:txBody>
      </p:sp>
      <p:sp>
        <p:nvSpPr>
          <p:cNvPr id="8" name="Tekstiruutu 7">
            <a:extLst>
              <a:ext uri="{FF2B5EF4-FFF2-40B4-BE49-F238E27FC236}">
                <a16:creationId xmlns:a16="http://schemas.microsoft.com/office/drawing/2014/main" id="{66E27113-39B1-479C-9AEA-3479D15556AE}"/>
              </a:ext>
            </a:extLst>
          </p:cNvPr>
          <p:cNvSpPr txBox="1"/>
          <p:nvPr/>
        </p:nvSpPr>
        <p:spPr>
          <a:xfrm>
            <a:off x="5052845" y="298826"/>
            <a:ext cx="6923755" cy="1754326"/>
          </a:xfrm>
          <a:prstGeom prst="rect">
            <a:avLst/>
          </a:prstGeom>
          <a:noFill/>
        </p:spPr>
        <p:txBody>
          <a:bodyPr wrap="none" rtlCol="0">
            <a:spAutoFit/>
          </a:bodyPr>
          <a:lstStyle/>
          <a:p>
            <a:r>
              <a:rPr lang="en-GB" dirty="0"/>
              <a:t>“Develop methods which can perceive the elements in the environment</a:t>
            </a:r>
          </a:p>
          <a:p>
            <a:r>
              <a:rPr lang="en-GB" dirty="0"/>
              <a:t>within a volume of time and space, comprehend their meaning and </a:t>
            </a:r>
          </a:p>
          <a:p>
            <a:r>
              <a:rPr lang="en-GB" dirty="0"/>
              <a:t>project their status in the near future. The methods will be tested on a </a:t>
            </a:r>
          </a:p>
          <a:p>
            <a:r>
              <a:rPr lang="en-GB" dirty="0"/>
              <a:t>system which will help visually impaired people to understand their </a:t>
            </a:r>
          </a:p>
          <a:p>
            <a:r>
              <a:rPr lang="en-GB" dirty="0"/>
              <a:t>environment better. The system will be demonstrated on existing </a:t>
            </a:r>
          </a:p>
          <a:p>
            <a:r>
              <a:rPr lang="en-GB" dirty="0"/>
              <a:t>hardware.”</a:t>
            </a:r>
          </a:p>
        </p:txBody>
      </p:sp>
    </p:spTree>
    <p:extLst>
      <p:ext uri="{BB962C8B-B14F-4D97-AF65-F5344CB8AC3E}">
        <p14:creationId xmlns:p14="http://schemas.microsoft.com/office/powerpoint/2010/main" val="6523892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9E609EE-A375-424B-9FE9-E5C311FC51C5}"/>
              </a:ext>
            </a:extLst>
          </p:cNvPr>
          <p:cNvSpPr>
            <a:spLocks noGrp="1"/>
          </p:cNvSpPr>
          <p:nvPr>
            <p:ph type="ctrTitle"/>
          </p:nvPr>
        </p:nvSpPr>
        <p:spPr/>
        <p:txBody>
          <a:bodyPr/>
          <a:lstStyle/>
          <a:p>
            <a:r>
              <a:rPr lang="fi-FI" dirty="0" err="1"/>
              <a:t>Thank</a:t>
            </a:r>
            <a:r>
              <a:rPr lang="fi-FI" dirty="0"/>
              <a:t> </a:t>
            </a:r>
            <a:r>
              <a:rPr lang="fi-FI" dirty="0" err="1"/>
              <a:t>you</a:t>
            </a:r>
            <a:r>
              <a:rPr lang="fi-FI" dirty="0"/>
              <a:t>!</a:t>
            </a:r>
            <a:endParaRPr lang="en-GB" dirty="0"/>
          </a:p>
        </p:txBody>
      </p:sp>
      <p:sp>
        <p:nvSpPr>
          <p:cNvPr id="3" name="Tekstiruutu 2">
            <a:extLst>
              <a:ext uri="{FF2B5EF4-FFF2-40B4-BE49-F238E27FC236}">
                <a16:creationId xmlns:a16="http://schemas.microsoft.com/office/drawing/2014/main" id="{1506AA38-8F86-4309-9943-7572D6D5FD0A}"/>
              </a:ext>
            </a:extLst>
          </p:cNvPr>
          <p:cNvSpPr txBox="1"/>
          <p:nvPr/>
        </p:nvSpPr>
        <p:spPr>
          <a:xfrm>
            <a:off x="3872287" y="4812307"/>
            <a:ext cx="4089196" cy="923330"/>
          </a:xfrm>
          <a:prstGeom prst="rect">
            <a:avLst/>
          </a:prstGeom>
          <a:noFill/>
        </p:spPr>
        <p:txBody>
          <a:bodyPr wrap="none" rtlCol="0">
            <a:spAutoFit/>
          </a:bodyPr>
          <a:lstStyle/>
          <a:p>
            <a:pPr algn="ctr"/>
            <a:r>
              <a:rPr lang="fi-FI" dirty="0">
                <a:hlinkClick r:id="rId2"/>
              </a:rPr>
              <a:t>lampola@student.tut.fi</a:t>
            </a:r>
            <a:endParaRPr lang="fi-FI" dirty="0"/>
          </a:p>
          <a:p>
            <a:pPr algn="ctr"/>
            <a:r>
              <a:rPr lang="en-GB" dirty="0">
                <a:hlinkClick r:id="rId3"/>
              </a:rPr>
              <a:t>https://github.com/SakariLampola/Thesis</a:t>
            </a:r>
            <a:endParaRPr lang="en-GB" dirty="0"/>
          </a:p>
          <a:p>
            <a:pPr algn="ctr"/>
            <a:endParaRPr lang="en-GB" dirty="0"/>
          </a:p>
        </p:txBody>
      </p:sp>
    </p:spTree>
    <p:extLst>
      <p:ext uri="{BB962C8B-B14F-4D97-AF65-F5344CB8AC3E}">
        <p14:creationId xmlns:p14="http://schemas.microsoft.com/office/powerpoint/2010/main" val="415464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kstiruutu 4">
            <a:extLst>
              <a:ext uri="{FF2B5EF4-FFF2-40B4-BE49-F238E27FC236}">
                <a16:creationId xmlns:a16="http://schemas.microsoft.com/office/drawing/2014/main" id="{96513FD4-02A8-4B70-98A1-6EDA16999002}"/>
              </a:ext>
            </a:extLst>
          </p:cNvPr>
          <p:cNvSpPr txBox="1"/>
          <p:nvPr/>
        </p:nvSpPr>
        <p:spPr>
          <a:xfrm>
            <a:off x="565608" y="914400"/>
            <a:ext cx="3918928" cy="29181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Image captioning </a:t>
            </a:r>
            <a:r>
              <a:rPr lang="en-US" sz="4800" dirty="0">
                <a:solidFill>
                  <a:schemeClr val="bg1"/>
                </a:solidFill>
                <a:latin typeface="+mj-lt"/>
                <a:ea typeface="+mj-ea"/>
                <a:cs typeface="+mj-cs"/>
              </a:rPr>
              <a:t>examples</a:t>
            </a:r>
            <a:endParaRPr lang="en-US" sz="4800" kern="1200" dirty="0">
              <a:solidFill>
                <a:schemeClr val="bg1"/>
              </a:solidFill>
              <a:latin typeface="+mj-lt"/>
              <a:ea typeface="+mj-ea"/>
              <a:cs typeface="+mj-cs"/>
            </a:endParaRPr>
          </a:p>
        </p:txBody>
      </p:sp>
      <p:pic>
        <p:nvPicPr>
          <p:cNvPr id="7" name="Kuva 6">
            <a:extLst>
              <a:ext uri="{FF2B5EF4-FFF2-40B4-BE49-F238E27FC236}">
                <a16:creationId xmlns:a16="http://schemas.microsoft.com/office/drawing/2014/main" id="{534F0F99-0875-4099-9929-4B7C4C0E9001}"/>
              </a:ext>
            </a:extLst>
          </p:cNvPr>
          <p:cNvPicPr>
            <a:picLocks noChangeAspect="1"/>
          </p:cNvPicPr>
          <p:nvPr/>
        </p:nvPicPr>
        <p:blipFill>
          <a:blip r:embed="rId2"/>
          <a:stretch>
            <a:fillRect/>
          </a:stretch>
        </p:blipFill>
        <p:spPr>
          <a:xfrm>
            <a:off x="4897914" y="321177"/>
            <a:ext cx="7107817" cy="1960056"/>
          </a:xfrm>
          <a:prstGeom prst="rect">
            <a:avLst/>
          </a:prstGeom>
        </p:spPr>
      </p:pic>
      <p:pic>
        <p:nvPicPr>
          <p:cNvPr id="10" name="Kuva 9">
            <a:extLst>
              <a:ext uri="{FF2B5EF4-FFF2-40B4-BE49-F238E27FC236}">
                <a16:creationId xmlns:a16="http://schemas.microsoft.com/office/drawing/2014/main" id="{296041E4-1ECB-4A91-9EA2-EBA5DBB2923B}"/>
              </a:ext>
            </a:extLst>
          </p:cNvPr>
          <p:cNvPicPr>
            <a:picLocks noChangeAspect="1"/>
          </p:cNvPicPr>
          <p:nvPr/>
        </p:nvPicPr>
        <p:blipFill>
          <a:blip r:embed="rId3"/>
          <a:stretch>
            <a:fillRect/>
          </a:stretch>
        </p:blipFill>
        <p:spPr>
          <a:xfrm>
            <a:off x="4897914" y="3634548"/>
            <a:ext cx="7107817" cy="2968209"/>
          </a:xfrm>
          <a:prstGeom prst="rect">
            <a:avLst/>
          </a:prstGeom>
        </p:spPr>
      </p:pic>
    </p:spTree>
    <p:extLst>
      <p:ext uri="{BB962C8B-B14F-4D97-AF65-F5344CB8AC3E}">
        <p14:creationId xmlns:p14="http://schemas.microsoft.com/office/powerpoint/2010/main" val="1535959550"/>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1334</TotalTime>
  <Words>2106</Words>
  <Application>Microsoft Office PowerPoint</Application>
  <PresentationFormat>Laajakuva</PresentationFormat>
  <Paragraphs>379</Paragraphs>
  <Slides>84</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84</vt:i4>
      </vt:variant>
    </vt:vector>
  </HeadingPairs>
  <TitlesOfParts>
    <vt:vector size="88" baseType="lpstr">
      <vt:lpstr>Arial</vt:lpstr>
      <vt:lpstr>Calibri</vt:lpstr>
      <vt:lpstr>Calibri Light</vt:lpstr>
      <vt:lpstr>Office-teema</vt:lpstr>
      <vt:lpstr>Image-Based Situation Awareness</vt:lpstr>
      <vt:lpstr>Sakari Lampola</vt:lpstr>
      <vt:lpstr>Motivation: Understanding Image</vt:lpstr>
      <vt:lpstr>PowerPoint-esitys</vt:lpstr>
      <vt:lpstr>PowerPoint-esitys</vt:lpstr>
      <vt:lpstr>PowerPoint-esitys</vt:lpstr>
      <vt:lpstr>PowerPoint-esitys</vt:lpstr>
      <vt:lpstr>Understanding Image: Image Captioning</vt:lpstr>
      <vt:lpstr>PowerPoint-esitys</vt:lpstr>
      <vt:lpstr>PowerPoint-esitys</vt:lpstr>
      <vt:lpstr>PowerPoint-esitys</vt:lpstr>
      <vt:lpstr>Understanding Image: Visual Question Answering (VQA)</vt:lpstr>
      <vt:lpstr>PowerPoint-esitys</vt:lpstr>
      <vt:lpstr>PowerPoint-esitys</vt:lpstr>
      <vt:lpstr>PowerPoint-esitys</vt:lpstr>
      <vt:lpstr>Understanding Image: Visual Dialog</vt:lpstr>
      <vt:lpstr>PowerPoint-esitys</vt:lpstr>
      <vt:lpstr>PowerPoint-esitys</vt:lpstr>
      <vt:lpstr>PowerPoint-esitys</vt:lpstr>
      <vt:lpstr>PowerPoint-esitys</vt:lpstr>
      <vt:lpstr>Undestanding Image: The Big Problem</vt:lpstr>
      <vt:lpstr>PowerPoint-esitys</vt:lpstr>
      <vt:lpstr>PowerPoint-esitys</vt:lpstr>
      <vt:lpstr>Understanding Image: Visual Reasoning</vt:lpstr>
      <vt:lpstr>PowerPoint-esitys</vt:lpstr>
      <vt:lpstr>PowerPoint-esitys</vt:lpstr>
      <vt:lpstr>PowerPoint-esitys</vt:lpstr>
      <vt:lpstr>Thesis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Situation Awareness</vt:lpstr>
      <vt:lpstr>PowerPoint-esitys</vt:lpstr>
      <vt:lpstr>PowerPoint-esitys</vt:lpstr>
      <vt:lpstr>PowerPoint-esitys</vt:lpstr>
      <vt:lpstr>PowerPoint-esitys</vt:lpstr>
      <vt:lpstr>PowerPoint-esitys</vt:lpstr>
      <vt:lpstr>Work in Progress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Next Steps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To Be Discussed</vt:lpstr>
      <vt:lpstr>PowerPoint-esitys</vt:lpstr>
      <vt:lpstr>PowerPoint-esitys</vt:lpstr>
      <vt:lpstr>PowerPoint-esitys</vt:lpstr>
      <vt:lpstr>PowerPoint-esitys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Situation Awareness</dc:title>
  <dc:creator>Sakari Lampola</dc:creator>
  <cp:lastModifiedBy>Sakari Lampola</cp:lastModifiedBy>
  <cp:revision>300</cp:revision>
  <dcterms:created xsi:type="dcterms:W3CDTF">2017-12-07T08:30:07Z</dcterms:created>
  <dcterms:modified xsi:type="dcterms:W3CDTF">2018-01-04T13:23:21Z</dcterms:modified>
</cp:coreProperties>
</file>